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85" r:id="rId2"/>
    <p:sldId id="256" r:id="rId3"/>
    <p:sldId id="280" r:id="rId4"/>
    <p:sldId id="281" r:id="rId5"/>
    <p:sldId id="260" r:id="rId6"/>
    <p:sldId id="257" r:id="rId7"/>
    <p:sldId id="263" r:id="rId8"/>
    <p:sldId id="262" r:id="rId9"/>
    <p:sldId id="264" r:id="rId10"/>
    <p:sldId id="273" r:id="rId11"/>
    <p:sldId id="283" r:id="rId12"/>
    <p:sldId id="284" r:id="rId13"/>
    <p:sldId id="272" r:id="rId14"/>
    <p:sldId id="274" r:id="rId15"/>
    <p:sldId id="261" r:id="rId16"/>
    <p:sldId id="270" r:id="rId17"/>
    <p:sldId id="275" r:id="rId18"/>
    <p:sldId id="258" r:id="rId19"/>
    <p:sldId id="267" r:id="rId20"/>
    <p:sldId id="276" r:id="rId21"/>
    <p:sldId id="265" r:id="rId22"/>
    <p:sldId id="269" r:id="rId23"/>
    <p:sldId id="266" r:id="rId24"/>
    <p:sldId id="268" r:id="rId25"/>
    <p:sldId id="271" r:id="rId26"/>
    <p:sldId id="277" r:id="rId27"/>
    <p:sldId id="279" r:id="rId28"/>
    <p:sldId id="278" r:id="rId29"/>
    <p:sldId id="259"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474CCF-98B4-411A-8810-C31E8C29E19B}"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2474CCF-98B4-411A-8810-C31E8C29E19B}"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74CCF-98B4-411A-8810-C31E8C29E19B}" type="datetimeFigureOut">
              <a:rPr lang="en-US" smtClean="0"/>
              <a:pPr/>
              <a:t>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2474CCF-98B4-411A-8810-C31E8C29E19B}" type="datetimeFigureOut">
              <a:rPr lang="en-US" smtClean="0"/>
              <a:pPr/>
              <a:t>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74CCF-98B4-411A-8810-C31E8C29E19B}" type="datetimeFigureOut">
              <a:rPr lang="en-US" smtClean="0"/>
              <a:pPr/>
              <a:t>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474CCF-98B4-411A-8810-C31E8C29E19B}"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474CCF-98B4-411A-8810-C31E8C29E19B}"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74CCF-98B4-411A-8810-C31E8C29E19B}" type="datetimeFigureOut">
              <a:rPr lang="en-US" smtClean="0"/>
              <a:pPr/>
              <a:t>11/3/2023</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D0E78-183D-4F7D-A18B-8A4BED7B698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Visual_Studio_2017" TargetMode="External"/><Relationship Id="rId2" Type="http://schemas.openxmlformats.org/officeDocument/2006/relationships/hyperlink" Target="https://en.wikipedia.org/wiki/Visual_Studio_2015" TargetMode="External"/><Relationship Id="rId1" Type="http://schemas.openxmlformats.org/officeDocument/2006/relationships/slideLayout" Target="../slideLayouts/slideLayout2.xml"/><Relationship Id="rId6" Type="http://schemas.openxmlformats.org/officeDocument/2006/relationships/hyperlink" Target="https://en.wikipedia.org/wiki/Visual_Studio_2019" TargetMode="External"/><Relationship Id="rId5" Type="http://schemas.openxmlformats.org/officeDocument/2006/relationships/hyperlink" Target="https://en.wikipedia.org/wiki/ASP.NET_Core" TargetMode="External"/><Relationship Id="rId4" Type="http://schemas.openxmlformats.org/officeDocument/2006/relationships/hyperlink" Target="https://en.wikipedia.org/wiki/Long-term_suppor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aspnet/web-ap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n-us/aspnet/mvc/overview/older-versions-1/overview/understanding-models-views-and-controllers-c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accent2"/>
                </a:solidFill>
              </a:rPr>
              <a:t>Agenda</a:t>
            </a:r>
            <a:endParaRPr lang="en-US" b="1" dirty="0">
              <a:solidFill>
                <a:schemeClr val="accent2"/>
              </a:solidFill>
            </a:endParaRPr>
          </a:p>
        </p:txBody>
      </p:sp>
      <p:sp>
        <p:nvSpPr>
          <p:cNvPr id="3" name="TextBox 2"/>
          <p:cNvSpPr txBox="1"/>
          <p:nvPr/>
        </p:nvSpPr>
        <p:spPr>
          <a:xfrm>
            <a:off x="1802919" y="2001328"/>
            <a:ext cx="7677511" cy="3046988"/>
          </a:xfrm>
          <a:prstGeom prst="rect">
            <a:avLst/>
          </a:prstGeom>
          <a:noFill/>
        </p:spPr>
        <p:txBody>
          <a:bodyPr wrap="square" rtlCol="0">
            <a:spAutoFit/>
          </a:bodyPr>
          <a:lstStyle/>
          <a:p>
            <a:pPr>
              <a:buFont typeface="Arial" pitchFamily="34" charset="0"/>
              <a:buChar char="•"/>
            </a:pPr>
            <a:r>
              <a:rPr lang="en-IN" sz="3200" b="1" dirty="0" err="1" smtClean="0">
                <a:solidFill>
                  <a:srgbClr val="00B050"/>
                </a:solidFill>
              </a:rPr>
              <a:t>ASP.Net</a:t>
            </a:r>
            <a:r>
              <a:rPr lang="en-IN" sz="3200" b="1" dirty="0" smtClean="0">
                <a:solidFill>
                  <a:srgbClr val="00B050"/>
                </a:solidFill>
              </a:rPr>
              <a:t> Core </a:t>
            </a:r>
          </a:p>
          <a:p>
            <a:pPr>
              <a:buFont typeface="Arial" pitchFamily="34" charset="0"/>
              <a:buChar char="•"/>
            </a:pPr>
            <a:r>
              <a:rPr lang="en-IN" sz="3200" b="1" dirty="0" smtClean="0">
                <a:solidFill>
                  <a:srgbClr val="00B050"/>
                </a:solidFill>
              </a:rPr>
              <a:t>Its History</a:t>
            </a:r>
          </a:p>
          <a:p>
            <a:pPr>
              <a:buFont typeface="Arial" pitchFamily="34" charset="0"/>
              <a:buChar char="•"/>
            </a:pPr>
            <a:r>
              <a:rPr lang="en-IN" sz="3200" b="1" dirty="0" smtClean="0">
                <a:solidFill>
                  <a:srgbClr val="00B050"/>
                </a:solidFill>
              </a:rPr>
              <a:t>Features of </a:t>
            </a:r>
            <a:r>
              <a:rPr lang="en-IN" sz="3200" b="1" dirty="0" err="1" smtClean="0">
                <a:solidFill>
                  <a:srgbClr val="00B050"/>
                </a:solidFill>
              </a:rPr>
              <a:t>.Net</a:t>
            </a:r>
            <a:r>
              <a:rPr lang="en-IN" sz="3200" b="1" dirty="0" smtClean="0">
                <a:solidFill>
                  <a:srgbClr val="00B050"/>
                </a:solidFill>
              </a:rPr>
              <a:t> Core</a:t>
            </a:r>
          </a:p>
          <a:p>
            <a:pPr>
              <a:buFont typeface="Arial" pitchFamily="34" charset="0"/>
              <a:buChar char="•"/>
            </a:pPr>
            <a:r>
              <a:rPr lang="en-IN" sz="3200" b="1" dirty="0" smtClean="0">
                <a:solidFill>
                  <a:srgbClr val="00B050"/>
                </a:solidFill>
              </a:rPr>
              <a:t>Version History </a:t>
            </a:r>
          </a:p>
          <a:p>
            <a:pPr>
              <a:buFont typeface="Arial" pitchFamily="34" charset="0"/>
              <a:buChar char="•"/>
            </a:pPr>
            <a:r>
              <a:rPr lang="en-IN" sz="3200" b="1" dirty="0" smtClean="0">
                <a:solidFill>
                  <a:srgbClr val="00B050"/>
                </a:solidFill>
              </a:rPr>
              <a:t>Difference between </a:t>
            </a:r>
            <a:r>
              <a:rPr lang="en-IN" sz="3200" b="1" dirty="0" err="1" smtClean="0">
                <a:solidFill>
                  <a:srgbClr val="00B050"/>
                </a:solidFill>
              </a:rPr>
              <a:t>.net</a:t>
            </a:r>
            <a:r>
              <a:rPr lang="en-IN" sz="3200" b="1" dirty="0" smtClean="0">
                <a:solidFill>
                  <a:srgbClr val="00B050"/>
                </a:solidFill>
              </a:rPr>
              <a:t> and </a:t>
            </a:r>
            <a:r>
              <a:rPr lang="en-IN" sz="3200" b="1" dirty="0" err="1" smtClean="0">
                <a:solidFill>
                  <a:srgbClr val="00B050"/>
                </a:solidFill>
              </a:rPr>
              <a:t>.net</a:t>
            </a:r>
            <a:r>
              <a:rPr lang="en-IN" sz="3200" b="1" dirty="0" smtClean="0">
                <a:solidFill>
                  <a:srgbClr val="00B050"/>
                </a:solidFill>
              </a:rPr>
              <a:t> Core</a:t>
            </a:r>
          </a:p>
          <a:p>
            <a:pPr>
              <a:buFont typeface="Arial" pitchFamily="34" charset="0"/>
              <a:buChar char="•"/>
            </a:pPr>
            <a:r>
              <a:rPr lang="en-IN" sz="3200" b="1" dirty="0" smtClean="0">
                <a:solidFill>
                  <a:srgbClr val="00B050"/>
                </a:solidFill>
              </a:rPr>
              <a:t>CLI command practical use </a:t>
            </a:r>
            <a:endParaRPr lang="en-US" sz="3200" b="1" dirty="0">
              <a:solidFill>
                <a:srgbClr val="00B05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a:xfrm>
            <a:off x="838200" y="427269"/>
            <a:ext cx="10515600" cy="931015"/>
          </a:xfrm>
        </p:spPr>
        <p:txBody>
          <a:bodyPr anchor="ctr">
            <a:normAutofit/>
          </a:bodyPr>
          <a:lstStyle/>
          <a:p>
            <a:r>
              <a:rPr lang="en-US" dirty="0"/>
              <a:t>Hosting Of Web Application:</a:t>
            </a:r>
          </a:p>
        </p:txBody>
      </p:sp>
      <p:sp>
        <p:nvSpPr>
          <p:cNvPr id="5" name="Content Placeholder 4">
            <a:extLst>
              <a:ext uri="{FF2B5EF4-FFF2-40B4-BE49-F238E27FC236}">
                <a16:creationId xmlns:a16="http://schemas.microsoft.com/office/drawing/2014/main" xmlns="" id="{1470D9DA-8075-457B-BC3A-199FB1FEBA49}"/>
              </a:ext>
            </a:extLst>
          </p:cNvPr>
          <p:cNvSpPr>
            <a:spLocks noGrp="1"/>
          </p:cNvSpPr>
          <p:nvPr>
            <p:ph sz="half" idx="1"/>
          </p:nvPr>
        </p:nvSpPr>
        <p:spPr>
          <a:xfrm>
            <a:off x="812800" y="1600203"/>
            <a:ext cx="5389592" cy="4559057"/>
          </a:xfrm>
        </p:spPr>
        <p:txBody>
          <a:bodyPr/>
          <a:lstStyle/>
          <a:p>
            <a:r>
              <a:rPr lang="en-IN" dirty="0"/>
              <a:t>1 </a:t>
            </a:r>
            <a:r>
              <a:rPr lang="en-IN" dirty="0" err="1"/>
              <a:t>InProcess</a:t>
            </a:r>
            <a:endParaRPr lang="en-IN" dirty="0"/>
          </a:p>
          <a:p>
            <a:r>
              <a:rPr lang="en-IN" dirty="0"/>
              <a:t>2 </a:t>
            </a:r>
            <a:r>
              <a:rPr lang="en-IN" dirty="0" err="1"/>
              <a:t>OutOfProcess</a:t>
            </a:r>
            <a:endParaRPr lang="en-IN" dirty="0"/>
          </a:p>
          <a:p>
            <a:r>
              <a:rPr lang="en-IN" dirty="0"/>
              <a:t>By Default </a:t>
            </a:r>
            <a:r>
              <a:rPr lang="en-IN" dirty="0" err="1"/>
              <a:t>OutOfProcess</a:t>
            </a:r>
            <a:r>
              <a:rPr lang="en-IN" dirty="0"/>
              <a:t> hosting </a:t>
            </a:r>
          </a:p>
          <a:p>
            <a:r>
              <a:rPr lang="en-IN" dirty="0"/>
              <a:t>To Change it to </a:t>
            </a:r>
            <a:r>
              <a:rPr lang="en-IN" dirty="0" err="1"/>
              <a:t>InProcess</a:t>
            </a:r>
            <a:endParaRPr lang="en-IN" dirty="0"/>
          </a:p>
          <a:p>
            <a:r>
              <a:rPr lang="en-IN" dirty="0"/>
              <a:t>Configure Project File by Adding following line</a:t>
            </a:r>
          </a:p>
          <a:p>
            <a:pPr marL="0" indent="0">
              <a:buNone/>
            </a:pPr>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r>
              <a:rPr lang="en-IN" sz="1800" dirty="0" err="1">
                <a:solidFill>
                  <a:srgbClr val="008000"/>
                </a:solidFill>
                <a:latin typeface="Consolas" panose="020B0609020204030204" pitchFamily="49" charset="0"/>
              </a:rPr>
              <a:t>InProcess</a:t>
            </a:r>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endParaRPr lang="en-IN" dirty="0"/>
          </a:p>
        </p:txBody>
      </p:sp>
      <p:sp>
        <p:nvSpPr>
          <p:cNvPr id="4" name="Content Placeholder 4">
            <a:extLst>
              <a:ext uri="{FF2B5EF4-FFF2-40B4-BE49-F238E27FC236}">
                <a16:creationId xmlns:a16="http://schemas.microsoft.com/office/drawing/2014/main" xmlns="" id="{DDD9E0FB-4E68-4C41-92E3-A69BF234F091}"/>
              </a:ext>
            </a:extLst>
          </p:cNvPr>
          <p:cNvSpPr txBox="1">
            <a:spLocks/>
          </p:cNvSpPr>
          <p:nvPr/>
        </p:nvSpPr>
        <p:spPr>
          <a:xfrm>
            <a:off x="6096000" y="1516386"/>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1 </a:t>
            </a:r>
            <a:r>
              <a:rPr lang="en-IN" dirty="0" err="1"/>
              <a:t>InProcess</a:t>
            </a:r>
            <a:endParaRPr lang="en-IN" dirty="0"/>
          </a:p>
          <a:p>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r>
              <a:rPr lang="en-IN" sz="1800" dirty="0" err="1">
                <a:solidFill>
                  <a:srgbClr val="008000"/>
                </a:solidFill>
                <a:latin typeface="Consolas" panose="020B0609020204030204" pitchFamily="49" charset="0"/>
              </a:rPr>
              <a:t>InProcess</a:t>
            </a:r>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r>
              <a:rPr lang="en-IN" sz="1800" dirty="0">
                <a:solidFill>
                  <a:srgbClr val="0000FF"/>
                </a:solidFill>
                <a:latin typeface="Consolas" panose="020B0609020204030204" pitchFamily="49" charset="0"/>
              </a:rPr>
              <a:t>--&gt;</a:t>
            </a:r>
          </a:p>
          <a:p>
            <a:r>
              <a:rPr lang="en-IN" sz="1800" dirty="0">
                <a:solidFill>
                  <a:srgbClr val="0000FF"/>
                </a:solidFill>
                <a:latin typeface="Consolas" panose="020B0609020204030204" pitchFamily="49" charset="0"/>
              </a:rPr>
              <a:t>If app is run from v S studio Server process name is IIS Express</a:t>
            </a:r>
          </a:p>
          <a:p>
            <a:r>
              <a:rPr lang="en-IN" sz="1800" dirty="0">
                <a:solidFill>
                  <a:srgbClr val="0000FF"/>
                </a:solidFill>
                <a:latin typeface="Consolas" panose="020B0609020204030204" pitchFamily="49" charset="0"/>
              </a:rPr>
              <a:t>If it is run from dotnet CLI </a:t>
            </a:r>
          </a:p>
          <a:p>
            <a:r>
              <a:rPr lang="en-IN" sz="1800" dirty="0">
                <a:solidFill>
                  <a:srgbClr val="0000FF"/>
                </a:solidFill>
                <a:latin typeface="Consolas" panose="020B0609020204030204" pitchFamily="49" charset="0"/>
              </a:rPr>
              <a:t>Process Name is W3Wp.Exe</a:t>
            </a:r>
          </a:p>
          <a:p>
            <a:r>
              <a:rPr lang="en-IN" dirty="0"/>
              <a:t>2 </a:t>
            </a:r>
            <a:r>
              <a:rPr lang="en-IN" dirty="0" err="1"/>
              <a:t>OutOfProcess</a:t>
            </a:r>
            <a:endParaRPr lang="en-IN" dirty="0"/>
          </a:p>
          <a:p>
            <a:pPr>
              <a:lnSpc>
                <a:spcPct val="100000"/>
              </a:lnSpc>
            </a:pPr>
            <a:r>
              <a:rPr lang="en-IN" sz="1800" dirty="0">
                <a:solidFill>
                  <a:srgbClr val="0000FF"/>
                </a:solidFill>
                <a:latin typeface="Consolas" panose="020B0609020204030204" pitchFamily="49" charset="0"/>
              </a:rPr>
              <a:t>There are 2 servers </a:t>
            </a:r>
          </a:p>
          <a:p>
            <a:pPr>
              <a:lnSpc>
                <a:spcPct val="100000"/>
              </a:lnSpc>
            </a:pPr>
            <a:r>
              <a:rPr lang="en-IN" sz="1800" dirty="0" err="1">
                <a:solidFill>
                  <a:srgbClr val="0000FF"/>
                </a:solidFill>
                <a:latin typeface="Consolas" panose="020B0609020204030204" pitchFamily="49" charset="0"/>
              </a:rPr>
              <a:t>Kestral</a:t>
            </a:r>
            <a:r>
              <a:rPr lang="en-IN" sz="1800" dirty="0">
                <a:solidFill>
                  <a:srgbClr val="0000FF"/>
                </a:solidFill>
                <a:latin typeface="Consolas" panose="020B0609020204030204" pitchFamily="49" charset="0"/>
              </a:rPr>
              <a:t> and reverse Proxy server</a:t>
            </a:r>
          </a:p>
          <a:p>
            <a:pPr>
              <a:lnSpc>
                <a:spcPct val="100000"/>
              </a:lnSpc>
            </a:pPr>
            <a:r>
              <a:rPr lang="en-IN" sz="1800" dirty="0">
                <a:solidFill>
                  <a:srgbClr val="0000FF"/>
                </a:solidFill>
                <a:latin typeface="Consolas" panose="020B0609020204030204" pitchFamily="49" charset="0"/>
              </a:rPr>
              <a:t>(</a:t>
            </a:r>
            <a:r>
              <a:rPr lang="en-IN" sz="1800" dirty="0" err="1">
                <a:solidFill>
                  <a:srgbClr val="0000FF"/>
                </a:solidFill>
                <a:latin typeface="Consolas" panose="020B0609020204030204" pitchFamily="49" charset="0"/>
              </a:rPr>
              <a:t>IIS,Nginx</a:t>
            </a:r>
            <a:r>
              <a:rPr lang="en-IN" sz="1800" dirty="0">
                <a:solidFill>
                  <a:srgbClr val="0000FF"/>
                </a:solidFill>
                <a:latin typeface="Consolas" panose="020B0609020204030204" pitchFamily="49" charset="0"/>
              </a:rPr>
              <a:t> or Apache)</a:t>
            </a:r>
          </a:p>
        </p:txBody>
      </p:sp>
    </p:spTree>
    <p:extLst>
      <p:ext uri="{BB962C8B-B14F-4D97-AF65-F5344CB8AC3E}">
        <p14:creationId xmlns:p14="http://schemas.microsoft.com/office/powerpoint/2010/main" xmlns="" val="1089994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sting Models In ASP.NET Core 3.1 Applications"/>
          <p:cNvPicPr>
            <a:picLocks noChangeAspect="1" noChangeArrowheads="1"/>
          </p:cNvPicPr>
          <p:nvPr/>
        </p:nvPicPr>
        <p:blipFill>
          <a:blip r:embed="rId2" cstate="print"/>
          <a:srcRect/>
          <a:stretch>
            <a:fillRect/>
          </a:stretch>
        </p:blipFill>
        <p:spPr bwMode="auto">
          <a:xfrm>
            <a:off x="1993001" y="1874117"/>
            <a:ext cx="4181475" cy="1257301"/>
          </a:xfrm>
          <a:prstGeom prst="rect">
            <a:avLst/>
          </a:prstGeom>
          <a:noFill/>
        </p:spPr>
      </p:pic>
      <p:pic>
        <p:nvPicPr>
          <p:cNvPr id="1028" name="Picture 4" descr="Hosting Models In ASP.NET Core 3.1 Applications"/>
          <p:cNvPicPr>
            <a:picLocks noChangeAspect="1" noChangeArrowheads="1"/>
          </p:cNvPicPr>
          <p:nvPr/>
        </p:nvPicPr>
        <p:blipFill>
          <a:blip r:embed="rId3" cstate="print"/>
          <a:srcRect/>
          <a:stretch>
            <a:fillRect/>
          </a:stretch>
        </p:blipFill>
        <p:spPr bwMode="auto">
          <a:xfrm>
            <a:off x="1302888" y="4890459"/>
            <a:ext cx="7172325" cy="1362075"/>
          </a:xfrm>
          <a:prstGeom prst="rect">
            <a:avLst/>
          </a:prstGeom>
          <a:noFill/>
        </p:spPr>
      </p:pic>
      <p:sp>
        <p:nvSpPr>
          <p:cNvPr id="5" name="Rectangle 4"/>
          <p:cNvSpPr/>
          <p:nvPr/>
        </p:nvSpPr>
        <p:spPr>
          <a:xfrm>
            <a:off x="1443487" y="395710"/>
            <a:ext cx="6096000" cy="1477328"/>
          </a:xfrm>
          <a:prstGeom prst="rect">
            <a:avLst/>
          </a:prstGeom>
        </p:spPr>
        <p:txBody>
          <a:bodyPr>
            <a:spAutoFit/>
          </a:bodyPr>
          <a:lstStyle/>
          <a:p>
            <a:r>
              <a:rPr lang="en-US" b="1" dirty="0" smtClean="0"/>
              <a:t>Using Kestrel</a:t>
            </a:r>
            <a:r>
              <a:rPr lang="en-US" dirty="0" smtClean="0"/>
              <a:t> </a:t>
            </a:r>
          </a:p>
          <a:p>
            <a:r>
              <a:rPr lang="en-US" dirty="0" smtClean="0"/>
              <a:t> </a:t>
            </a:r>
          </a:p>
          <a:p>
            <a:r>
              <a:rPr lang="en-US" dirty="0" smtClean="0"/>
              <a:t>So in this type Kestrel itself acts as edge server which directly server user requests. It means that we can only use the Kestrel server for our application.</a:t>
            </a:r>
            <a:endParaRPr lang="en-US" dirty="0"/>
          </a:p>
        </p:txBody>
      </p:sp>
      <p:sp>
        <p:nvSpPr>
          <p:cNvPr id="6" name="Rectangle 5"/>
          <p:cNvSpPr/>
          <p:nvPr/>
        </p:nvSpPr>
        <p:spPr>
          <a:xfrm>
            <a:off x="1242204" y="2956325"/>
            <a:ext cx="8013940" cy="2031325"/>
          </a:xfrm>
          <a:prstGeom prst="rect">
            <a:avLst/>
          </a:prstGeom>
        </p:spPr>
        <p:txBody>
          <a:bodyPr wrap="square">
            <a:spAutoFit/>
          </a:bodyPr>
          <a:lstStyle/>
          <a:p>
            <a:r>
              <a:rPr lang="en-US" b="1" dirty="0" smtClean="0"/>
              <a:t>Using a Proxy Server</a:t>
            </a:r>
            <a:endParaRPr lang="en-US" dirty="0" smtClean="0"/>
          </a:p>
          <a:p>
            <a:r>
              <a:rPr lang="en-US" dirty="0" smtClean="0"/>
              <a:t> </a:t>
            </a:r>
          </a:p>
          <a:p>
            <a:r>
              <a:rPr lang="en-US" dirty="0" smtClean="0"/>
              <a:t>Due to limitations of the Kestrel server, we can not use this in all the apps. In such cases, we have to use powerful servers like IIS, NGINX or Apache. So, in that case, this server acts as a reserve proxy server which redirects every request to the internal Kestrel sever where our app is running. Here, two servers are running. One is IIS and another is Kestrel.</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3070" y="250968"/>
            <a:ext cx="2612638" cy="369332"/>
          </a:xfrm>
          <a:prstGeom prst="rect">
            <a:avLst/>
          </a:prstGeom>
        </p:spPr>
        <p:txBody>
          <a:bodyPr wrap="none">
            <a:spAutoFit/>
          </a:bodyPr>
          <a:lstStyle/>
          <a:p>
            <a:r>
              <a:rPr lang="en-US" b="1" dirty="0" smtClean="0"/>
              <a:t>In-process Hosting Model</a:t>
            </a:r>
            <a:endParaRPr lang="en-US" dirty="0"/>
          </a:p>
        </p:txBody>
      </p:sp>
      <p:pic>
        <p:nvPicPr>
          <p:cNvPr id="41986" name="Picture 2" descr="Hosting Models In ASP.NET Core 3.1 Applications"/>
          <p:cNvPicPr>
            <a:picLocks noChangeAspect="1" noChangeArrowheads="1"/>
          </p:cNvPicPr>
          <p:nvPr/>
        </p:nvPicPr>
        <p:blipFill>
          <a:blip r:embed="rId2" cstate="print"/>
          <a:srcRect/>
          <a:stretch>
            <a:fillRect/>
          </a:stretch>
        </p:blipFill>
        <p:spPr bwMode="auto">
          <a:xfrm>
            <a:off x="1872232" y="3306822"/>
            <a:ext cx="4010025" cy="1819276"/>
          </a:xfrm>
          <a:prstGeom prst="rect">
            <a:avLst/>
          </a:prstGeom>
          <a:noFill/>
        </p:spPr>
      </p:pic>
      <p:sp>
        <p:nvSpPr>
          <p:cNvPr id="4" name="Rectangle 3"/>
          <p:cNvSpPr/>
          <p:nvPr/>
        </p:nvSpPr>
        <p:spPr>
          <a:xfrm>
            <a:off x="1124309" y="911388"/>
            <a:ext cx="8761562" cy="1754326"/>
          </a:xfrm>
          <a:prstGeom prst="rect">
            <a:avLst/>
          </a:prstGeom>
        </p:spPr>
        <p:txBody>
          <a:bodyPr wrap="square">
            <a:spAutoFit/>
          </a:bodyPr>
          <a:lstStyle/>
          <a:p>
            <a:r>
              <a:rPr lang="en-US" dirty="0" smtClean="0"/>
              <a:t>After the release of .NET Core 2.2, it introduced a new type of hosting which is called In-process hosting. In this type, only one server is used for hosting like IIS, </a:t>
            </a:r>
            <a:r>
              <a:rPr lang="en-US" dirty="0" err="1" smtClean="0"/>
              <a:t>Nginx</a:t>
            </a:r>
            <a:r>
              <a:rPr lang="en-US" dirty="0" smtClean="0"/>
              <a:t> or Linux. It means that the App is directly hosted inside of IIS. No Kestrel server is being used. IIS HTTP Server (</a:t>
            </a:r>
            <a:r>
              <a:rPr lang="en-US" dirty="0" err="1" smtClean="0"/>
              <a:t>IISHttpServer</a:t>
            </a:r>
            <a:r>
              <a:rPr lang="en-US" dirty="0" smtClean="0"/>
              <a:t>) is used instead of the Kestrel server to host apps in IIS directly. ASP.NET Core 3.1 onwards **In-process** hosting model is used as a default model whenever you create a new application using an existing template.</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1470D9DA-8075-457B-BC3A-199FB1FEBA49}"/>
              </a:ext>
            </a:extLst>
          </p:cNvPr>
          <p:cNvSpPr>
            <a:spLocks noGrp="1"/>
          </p:cNvSpPr>
          <p:nvPr>
            <p:ph sz="half" idx="1"/>
          </p:nvPr>
        </p:nvSpPr>
        <p:spPr>
          <a:xfrm>
            <a:off x="812800" y="1600203"/>
            <a:ext cx="5010030" cy="4525963"/>
          </a:xfrm>
        </p:spPr>
        <p:txBody>
          <a:bodyPr/>
          <a:lstStyle/>
          <a:p>
            <a:pPr marL="0" indent="0">
              <a:lnSpc>
                <a:spcPct val="107000"/>
              </a:lnSpc>
              <a:spcAft>
                <a:spcPts val="800"/>
              </a:spcAft>
              <a:buNone/>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InProcess</a:t>
            </a:r>
            <a:r>
              <a:rPr lang="en-IN" sz="1800" dirty="0">
                <a:effectLst/>
                <a:latin typeface="Calibri" panose="020F0502020204030204" pitchFamily="34" charset="0"/>
                <a:ea typeface="Calibri" panose="020F0502020204030204" pitchFamily="34" charset="0"/>
                <a:cs typeface="Times New Roman" panose="02020603050405020304" pitchFamily="18" charset="0"/>
              </a:rPr>
              <a:t> Hosting model</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There is only one web server i.e. IIS  and it run under worker process W3Wp so o/p name of process from CLI (dotnet run ) comes :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MyFirstMVCApp</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is better than out of process hosting for performance)</a:t>
            </a:r>
          </a:p>
          <a:p>
            <a:pPr>
              <a:lnSpc>
                <a:spcPct val="107000"/>
              </a:lnSpc>
              <a:spcAft>
                <a:spcPts val="800"/>
              </a:spcAf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Kestral</a:t>
            </a:r>
            <a:r>
              <a:rPr lang="en-IN" sz="1800" dirty="0">
                <a:effectLst/>
                <a:latin typeface="Calibri" panose="020F0502020204030204" pitchFamily="34" charset="0"/>
                <a:ea typeface="Calibri" panose="020F0502020204030204" pitchFamily="34" charset="0"/>
                <a:cs typeface="Times New Roman" panose="02020603050405020304" pitchFamily="18" charset="0"/>
              </a:rPr>
              <a:t> Server is not used in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InProcess</a:t>
            </a:r>
            <a:r>
              <a:rPr lang="en-IN" sz="1800" dirty="0">
                <a:effectLst/>
                <a:latin typeface="Calibri" panose="020F0502020204030204" pitchFamily="34" charset="0"/>
                <a:ea typeface="Calibri" panose="020F0502020204030204" pitchFamily="34" charset="0"/>
                <a:cs typeface="Times New Roman" panose="02020603050405020304" pitchFamily="18" charset="0"/>
              </a:rPr>
              <a:t> Hosing.</a:t>
            </a:r>
          </a:p>
          <a:p>
            <a:pPr marL="0" indent="0">
              <a:buNone/>
            </a:pPr>
            <a:endParaRPr lang="en-IN" dirty="0"/>
          </a:p>
        </p:txBody>
      </p:sp>
      <p:sp>
        <p:nvSpPr>
          <p:cNvPr id="4" name="Content Placeholder 4">
            <a:extLst>
              <a:ext uri="{FF2B5EF4-FFF2-40B4-BE49-F238E27FC236}">
                <a16:creationId xmlns:a16="http://schemas.microsoft.com/office/drawing/2014/main" xmlns="" id="{CE4CACE1-B5C3-47F3-B55F-3453684D17A9}"/>
              </a:ext>
            </a:extLst>
          </p:cNvPr>
          <p:cNvSpPr txBox="1">
            <a:spLocks/>
          </p:cNvSpPr>
          <p:nvPr/>
        </p:nvSpPr>
        <p:spPr>
          <a:xfrm>
            <a:off x="6032447" y="1747987"/>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Out of Process there are 2 web servers involved</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1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Kestral</a:t>
            </a:r>
            <a:r>
              <a:rPr lang="en-IN" sz="1800" dirty="0">
                <a:effectLst/>
                <a:latin typeface="Calibri" panose="020F0502020204030204" pitchFamily="34" charset="0"/>
                <a:ea typeface="Calibri" panose="020F0502020204030204" pitchFamily="34" charset="0"/>
                <a:cs typeface="Times New Roman" panose="02020603050405020304" pitchFamily="18" charset="0"/>
              </a:rPr>
              <a:t> internal server name of process is dotnet.exe</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2 IIS,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ngNX</a:t>
            </a:r>
            <a:r>
              <a:rPr lang="en-IN" sz="1800" dirty="0">
                <a:effectLst/>
                <a:latin typeface="Calibri" panose="020F0502020204030204" pitchFamily="34" charset="0"/>
                <a:ea typeface="Calibri" panose="020F0502020204030204" pitchFamily="34" charset="0"/>
                <a:cs typeface="Times New Roman" panose="02020603050405020304" pitchFamily="18" charset="0"/>
              </a:rPr>
              <a:t>, Apache external server called reverse proxy server (may or may not be used )</a:t>
            </a:r>
          </a:p>
          <a:p>
            <a:pPr>
              <a:lnSpc>
                <a:spcPct val="107000"/>
              </a:lnSpc>
              <a:spcAft>
                <a:spcPts val="800"/>
              </a:spcAf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Kestral</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cross platform web server </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When we run from CLI : kestrel is the only server in Out of Process Server.</a:t>
            </a:r>
          </a:p>
          <a:p>
            <a:pPr marL="0" indent="0">
              <a:buFont typeface="Arial" panose="020B0604020202020204" pitchFamily="34" charset="0"/>
              <a:buNone/>
            </a:pPr>
            <a:endParaRPr lang="en-IN" dirty="0"/>
          </a:p>
        </p:txBody>
      </p:sp>
    </p:spTree>
    <p:extLst>
      <p:ext uri="{BB962C8B-B14F-4D97-AF65-F5344CB8AC3E}">
        <p14:creationId xmlns:p14="http://schemas.microsoft.com/office/powerpoint/2010/main" xmlns="" val="992112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xmlns="" id="{6338C74C-10FE-4197-92DE-D583D301D73A}"/>
              </a:ext>
            </a:extLst>
          </p:cNvPr>
          <p:cNvPicPr>
            <a:picLocks noChangeAspect="1"/>
          </p:cNvPicPr>
          <p:nvPr/>
        </p:nvPicPr>
        <p:blipFill rotWithShape="1">
          <a:blip r:embed="rId2" cstate="print"/>
          <a:srcRect l="14359" t="19145" r="45890" b="38783"/>
          <a:stretch/>
        </p:blipFill>
        <p:spPr bwMode="auto">
          <a:xfrm>
            <a:off x="684875" y="637935"/>
            <a:ext cx="4724400" cy="2158531"/>
          </a:xfrm>
          <a:prstGeom prst="rect">
            <a:avLst/>
          </a:prstGeom>
          <a:ln>
            <a:noFill/>
          </a:ln>
          <a:extLst>
            <a:ext uri="{53640926-AAD7-44D8-BBD7-CCE9431645EC}">
              <a14:shadowObscured xmlns:a14="http://schemas.microsoft.com/office/drawing/2010/main" xmlns=""/>
            </a:ext>
          </a:extLst>
        </p:spPr>
      </p:pic>
      <p:pic>
        <p:nvPicPr>
          <p:cNvPr id="6" name="Picture 5" descr="Graphical user interface, text&#10;&#10;Description automatically generated">
            <a:extLst>
              <a:ext uri="{FF2B5EF4-FFF2-40B4-BE49-F238E27FC236}">
                <a16:creationId xmlns:a16="http://schemas.microsoft.com/office/drawing/2014/main" xmlns="" id="{BE6015DC-7DCF-4367-B0CA-1B6C0403866D}"/>
              </a:ext>
            </a:extLst>
          </p:cNvPr>
          <p:cNvPicPr>
            <a:picLocks noChangeAspect="1"/>
          </p:cNvPicPr>
          <p:nvPr/>
        </p:nvPicPr>
        <p:blipFill rotWithShape="1">
          <a:blip r:embed="rId3" cstate="print"/>
          <a:srcRect l="13960" t="19145" r="44693" b="41619"/>
          <a:stretch/>
        </p:blipFill>
        <p:spPr bwMode="auto">
          <a:xfrm>
            <a:off x="5666931" y="2003179"/>
            <a:ext cx="4564380" cy="2987040"/>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3748865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normAutofit fontScale="90000"/>
          </a:bodyPr>
          <a:lstStyle/>
          <a:p>
            <a:pPr algn="just" fontAlgn="base"/>
            <a:r>
              <a:rPr lang="en-US" b="1" i="0" dirty="0">
                <a:solidFill>
                  <a:srgbClr val="000000"/>
                </a:solidFill>
                <a:effectLst/>
                <a:latin typeface="arial" panose="020B0604020202020204" pitchFamily="34" charset="0"/>
              </a:rPr>
              <a:t>Startup Class in ASP.NET Core Application:</a:t>
            </a:r>
            <a:endParaRPr lang="en-US" b="0" i="0" dirty="0">
              <a:solidFill>
                <a:srgbClr val="3A3A3A"/>
              </a:solidFill>
              <a:effectLst/>
              <a:latin typeface="-apple-system"/>
            </a:endParaRPr>
          </a:p>
        </p:txBody>
      </p:sp>
      <p:pic>
        <p:nvPicPr>
          <p:cNvPr id="5" name="Content Placeholder 4">
            <a:extLst>
              <a:ext uri="{FF2B5EF4-FFF2-40B4-BE49-F238E27FC236}">
                <a16:creationId xmlns:a16="http://schemas.microsoft.com/office/drawing/2014/main" xmlns="" id="{83452DAE-77A0-42E5-8F7F-09B458725C4B}"/>
              </a:ext>
            </a:extLst>
          </p:cNvPr>
          <p:cNvPicPr>
            <a:picLocks noGrp="1" noChangeAspect="1"/>
          </p:cNvPicPr>
          <p:nvPr>
            <p:ph idx="1"/>
          </p:nvPr>
        </p:nvPicPr>
        <p:blipFill>
          <a:blip r:embed="rId2" cstate="print"/>
          <a:stretch>
            <a:fillRect/>
          </a:stretch>
        </p:blipFill>
        <p:spPr>
          <a:xfrm>
            <a:off x="1216142" y="1600200"/>
            <a:ext cx="9759716" cy="4525963"/>
          </a:xfrm>
        </p:spPr>
      </p:pic>
    </p:spTree>
    <p:extLst>
      <p:ext uri="{BB962C8B-B14F-4D97-AF65-F5344CB8AC3E}">
        <p14:creationId xmlns:p14="http://schemas.microsoft.com/office/powerpoint/2010/main" xmlns="" val="4137036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application&#10;&#10;Description automatically generated">
            <a:extLst>
              <a:ext uri="{FF2B5EF4-FFF2-40B4-BE49-F238E27FC236}">
                <a16:creationId xmlns:a16="http://schemas.microsoft.com/office/drawing/2014/main" xmlns="" id="{3162080D-F716-437B-ABBA-50F73B8601A5}"/>
              </a:ext>
            </a:extLst>
          </p:cNvPr>
          <p:cNvPicPr>
            <a:picLocks noGrp="1" noChangeAspect="1"/>
          </p:cNvPicPr>
          <p:nvPr>
            <p:ph sz="half" idx="1"/>
          </p:nvPr>
        </p:nvPicPr>
        <p:blipFill rotWithShape="1">
          <a:blip r:embed="rId2" cstate="print"/>
          <a:srcRect l="14625" t="17727" r="43098" b="28856"/>
          <a:stretch/>
        </p:blipFill>
        <p:spPr bwMode="auto">
          <a:xfrm>
            <a:off x="1050235" y="508967"/>
            <a:ext cx="9820275" cy="5626100"/>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924682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a:xfrm>
            <a:off x="1010478" y="-37203"/>
            <a:ext cx="10515600" cy="1325563"/>
          </a:xfrm>
        </p:spPr>
        <p:txBody>
          <a:bodyPr anchor="ctr">
            <a:normAutofit/>
          </a:bodyPr>
          <a:lstStyle/>
          <a:p>
            <a:r>
              <a:rPr lang="en-US" dirty="0"/>
              <a:t>Comparison</a:t>
            </a:r>
          </a:p>
        </p:txBody>
      </p:sp>
      <p:pic>
        <p:nvPicPr>
          <p:cNvPr id="4" name="Content Placeholder 3" descr="Graphical user interface, application&#10;&#10;Description automatically generated">
            <a:extLst>
              <a:ext uri="{FF2B5EF4-FFF2-40B4-BE49-F238E27FC236}">
                <a16:creationId xmlns:a16="http://schemas.microsoft.com/office/drawing/2014/main" xmlns="" id="{D60D228F-143F-4965-9D70-394152C37A58}"/>
              </a:ext>
            </a:extLst>
          </p:cNvPr>
          <p:cNvPicPr>
            <a:picLocks noGrp="1" noChangeAspect="1"/>
          </p:cNvPicPr>
          <p:nvPr>
            <p:ph sz="half" idx="1"/>
          </p:nvPr>
        </p:nvPicPr>
        <p:blipFill rotWithShape="1">
          <a:blip r:embed="rId2" cstate="print"/>
          <a:srcRect l="14890" t="17254" r="43630" b="32873"/>
          <a:stretch/>
        </p:blipFill>
        <p:spPr bwMode="auto">
          <a:xfrm>
            <a:off x="1142585" y="1023317"/>
            <a:ext cx="9401175" cy="3119854"/>
          </a:xfrm>
          <a:prstGeom prst="rect">
            <a:avLst/>
          </a:prstGeom>
          <a:ln>
            <a:noFill/>
          </a:ln>
          <a:extLst>
            <a:ext uri="{53640926-AAD7-44D8-BBD7-CCE9431645EC}">
              <a14:shadowObscured xmlns:a14="http://schemas.microsoft.com/office/drawing/2010/main" xmlns=""/>
            </a:ext>
          </a:extLst>
        </p:spPr>
      </p:pic>
      <p:pic>
        <p:nvPicPr>
          <p:cNvPr id="6" name="Picture 6" descr="Internal and External Web Server in ASP.NET Core">
            <a:extLst>
              <a:ext uri="{FF2B5EF4-FFF2-40B4-BE49-F238E27FC236}">
                <a16:creationId xmlns:a16="http://schemas.microsoft.com/office/drawing/2014/main" xmlns="" id="{0C78CFC1-EF0F-4C0B-A05C-6521E3E1F15C}"/>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15297" y="4483432"/>
            <a:ext cx="8582025" cy="173114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81264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nchor="ctr">
            <a:normAutofit/>
          </a:bodyPr>
          <a:lstStyle/>
          <a:p>
            <a:pPr algn="just" fontAlgn="base"/>
            <a:r>
              <a:rPr lang="en-US" sz="2800" b="1" i="0" dirty="0">
                <a:solidFill>
                  <a:srgbClr val="000000"/>
                </a:solidFill>
                <a:effectLst/>
                <a:latin typeface="arial" panose="020B0604020202020204" pitchFamily="34" charset="0"/>
              </a:rPr>
              <a:t>Understanding </a:t>
            </a:r>
            <a:r>
              <a:rPr lang="en-US" sz="2800" b="1" i="0" dirty="0" err="1">
                <a:solidFill>
                  <a:srgbClr val="000000"/>
                </a:solidFill>
                <a:effectLst/>
                <a:latin typeface="arial" panose="020B0604020202020204" pitchFamily="34" charset="0"/>
              </a:rPr>
              <a:t>LaunchSettings.json</a:t>
            </a:r>
            <a:r>
              <a:rPr lang="en-US" sz="2800" b="1" i="0" dirty="0">
                <a:solidFill>
                  <a:srgbClr val="000000"/>
                </a:solidFill>
                <a:effectLst/>
                <a:latin typeface="arial" panose="020B0604020202020204" pitchFamily="34" charset="0"/>
              </a:rPr>
              <a:t> file in ASP.NET Core</a:t>
            </a:r>
            <a:endParaRPr lang="en-US" sz="2800" b="0" i="0" dirty="0">
              <a:solidFill>
                <a:srgbClr val="3A3A3A"/>
              </a:solidFill>
              <a:effectLst/>
              <a:latin typeface="-apple-system"/>
            </a:endParaRPr>
          </a:p>
        </p:txBody>
      </p:sp>
      <p:pic>
        <p:nvPicPr>
          <p:cNvPr id="1026" name="Picture 2" descr="Empty ASP.NET Core Web Application">
            <a:extLst>
              <a:ext uri="{FF2B5EF4-FFF2-40B4-BE49-F238E27FC236}">
                <a16:creationId xmlns:a16="http://schemas.microsoft.com/office/drawing/2014/main" xmlns="" id="{00A9BE12-565F-4A9C-A3DD-15ABF10D8B65}"/>
              </a:ext>
            </a:extLst>
          </p:cNvPr>
          <p:cNvPicPr>
            <a:picLocks noGrp="1" noChangeAspect="1" noChangeArrowheads="1"/>
          </p:cNvPicPr>
          <p:nvPr>
            <p:ph sz="half" idx="1"/>
          </p:nvPr>
        </p:nvPicPr>
        <p:blipFill>
          <a:blip r:embed="rId2" cstate="print">
            <a:extLst>
              <a:ext uri="{28A0092B-C50C-407E-A947-70E740481C1C}">
                <a14:useLocalDpi xmlns:a14="http://schemas.microsoft.com/office/drawing/2010/main" xmlns="" val="0"/>
              </a:ext>
            </a:extLst>
          </a:blip>
          <a:stretch>
            <a:fillRect/>
          </a:stretch>
        </p:blipFill>
        <p:spPr bwMode="auto">
          <a:xfrm>
            <a:off x="2857500" y="2918301"/>
            <a:ext cx="3124200" cy="1889760"/>
          </a:xfrm>
          <a:prstGeom prst="rect">
            <a:avLst/>
          </a:prstGeom>
          <a:solidFill>
            <a:srgbClr val="FFFFFF"/>
          </a:solidFill>
        </p:spPr>
      </p:pic>
      <p:sp>
        <p:nvSpPr>
          <p:cNvPr id="71" name="Content Placeholder 3">
            <a:extLst>
              <a:ext uri="{FF2B5EF4-FFF2-40B4-BE49-F238E27FC236}">
                <a16:creationId xmlns:a16="http://schemas.microsoft.com/office/drawing/2014/main" xmlns="" id="{DC611BC9-CF0D-B19F-4AA8-3DEC67AD894B}"/>
              </a:ext>
            </a:extLst>
          </p:cNvPr>
          <p:cNvSpPr>
            <a:spLocks noGrp="1"/>
          </p:cNvSpPr>
          <p:nvPr>
            <p:ph sz="half" idx="2"/>
          </p:nvPr>
        </p:nvSpPr>
        <p:spPr>
          <a:xfrm>
            <a:off x="6019800" y="1825625"/>
            <a:ext cx="5334000" cy="4351338"/>
          </a:xfrm>
        </p:spPr>
        <p:txBody>
          <a:bodyPr>
            <a:normAutofit fontScale="62500" lnSpcReduction="20000"/>
          </a:bodyPr>
          <a:lstStyle/>
          <a:p>
            <a:pPr algn="just" fontAlgn="base"/>
            <a:r>
              <a:rPr lang="en-US" b="0" i="0" dirty="0">
                <a:solidFill>
                  <a:srgbClr val="000000"/>
                </a:solidFill>
                <a:effectLst/>
                <a:latin typeface="arial" panose="020B0604020202020204" pitchFamily="34" charset="0"/>
              </a:rPr>
              <a:t>The settings that are present within this file are going to be used when we run the .NET core application either from Visual Studio or by using .NET Core CLI.</a:t>
            </a:r>
            <a:endParaRPr lang="en-US" b="0" i="0" dirty="0">
              <a:solidFill>
                <a:srgbClr val="212529"/>
              </a:solidFill>
              <a:effectLst/>
              <a:latin typeface="-apple-system"/>
            </a:endParaRPr>
          </a:p>
          <a:p>
            <a:pPr algn="just" fontAlgn="base"/>
            <a:r>
              <a:rPr lang="en-US" b="0" i="0" dirty="0">
                <a:solidFill>
                  <a:srgbClr val="000000"/>
                </a:solidFill>
                <a:effectLst/>
                <a:latin typeface="arial" panose="020B0604020202020204" pitchFamily="34" charset="0"/>
              </a:rPr>
              <a:t>The most important point that you need to keep in mind is this </a:t>
            </a:r>
            <a:r>
              <a:rPr lang="en-US" b="0" i="0" dirty="0" err="1">
                <a:solidFill>
                  <a:srgbClr val="000000"/>
                </a:solidFill>
                <a:effectLst/>
                <a:latin typeface="arial" panose="020B0604020202020204" pitchFamily="34" charset="0"/>
              </a:rPr>
              <a:t>launchSettings.json</a:t>
            </a:r>
            <a:r>
              <a:rPr lang="en-US" b="0" i="0" dirty="0">
                <a:solidFill>
                  <a:srgbClr val="000000"/>
                </a:solidFill>
                <a:effectLst/>
                <a:latin typeface="arial" panose="020B0604020202020204" pitchFamily="34" charset="0"/>
              </a:rPr>
              <a:t> file is only used within the local development machine. That means this file is not required when we publishing our asp.net core application to the production server.</a:t>
            </a:r>
            <a:endParaRPr lang="en-US" b="0" i="0" dirty="0">
              <a:solidFill>
                <a:srgbClr val="212529"/>
              </a:solidFill>
              <a:effectLst/>
              <a:latin typeface="-apple-system"/>
            </a:endParaRPr>
          </a:p>
          <a:p>
            <a:pPr algn="just" fontAlgn="base"/>
            <a:r>
              <a:rPr lang="en-US" b="0" i="0" dirty="0">
                <a:solidFill>
                  <a:srgbClr val="000000"/>
                </a:solidFill>
                <a:effectLst/>
                <a:latin typeface="arial" panose="020B0604020202020204" pitchFamily="34" charset="0"/>
              </a:rPr>
              <a:t>If you have certain settings and you want your application to use such settings when you publish and deploy your asp.net core application to the production server, then you need to store such settings in the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file. Generally, in the ASP.NET Core application, the configuration settings are going to be stored in the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a:t>
            </a:r>
            <a:endParaRPr lang="en-US" b="0" i="0" dirty="0">
              <a:solidFill>
                <a:srgbClr val="212529"/>
              </a:solidFill>
              <a:effectLst/>
              <a:latin typeface="-apple-system"/>
            </a:endParaRPr>
          </a:p>
          <a:p>
            <a:endParaRPr lang="en-US" dirty="0"/>
          </a:p>
        </p:txBody>
      </p:sp>
    </p:spTree>
    <p:extLst>
      <p:ext uri="{BB962C8B-B14F-4D97-AF65-F5344CB8AC3E}">
        <p14:creationId xmlns:p14="http://schemas.microsoft.com/office/powerpoint/2010/main" xmlns="" val="2967395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normAutofit/>
          </a:bodyPr>
          <a:lstStyle/>
          <a:p>
            <a:r>
              <a:rPr lang="en-US" sz="2800" b="1" i="0" dirty="0">
                <a:solidFill>
                  <a:srgbClr val="000000"/>
                </a:solidFill>
                <a:effectLst/>
                <a:latin typeface="arial" panose="020B0604020202020204" pitchFamily="34" charset="0"/>
              </a:rPr>
              <a:t>Understanding </a:t>
            </a:r>
            <a:r>
              <a:rPr lang="en-US" sz="2800" b="1" i="0" dirty="0" err="1">
                <a:solidFill>
                  <a:srgbClr val="000000"/>
                </a:solidFill>
                <a:effectLst/>
                <a:latin typeface="arial" panose="020B0604020202020204" pitchFamily="34" charset="0"/>
              </a:rPr>
              <a:t>LaunchSettings.json</a:t>
            </a:r>
            <a:r>
              <a:rPr lang="en-US" sz="2800" b="1" i="0" dirty="0">
                <a:solidFill>
                  <a:srgbClr val="000000"/>
                </a:solidFill>
                <a:effectLst/>
                <a:latin typeface="arial" panose="020B0604020202020204" pitchFamily="34" charset="0"/>
              </a:rPr>
              <a:t> file in ASP.NET Core</a:t>
            </a:r>
            <a:endParaRPr lang="en-US" dirty="0"/>
          </a:p>
        </p:txBody>
      </p:sp>
      <p:pic>
        <p:nvPicPr>
          <p:cNvPr id="2050" name="Picture 2" descr="ASP.NET Core Application Profile settings in the launchSettings.json file">
            <a:extLst>
              <a:ext uri="{FF2B5EF4-FFF2-40B4-BE49-F238E27FC236}">
                <a16:creationId xmlns:a16="http://schemas.microsoft.com/office/drawing/2014/main" xmlns="" id="{D61C9716-BE8B-4734-9B75-30B7F6A4F216}"/>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65039" y="1224825"/>
            <a:ext cx="7058025" cy="42171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0586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0F88C2-D62C-496E-8359-A6E42ABBE5C2}"/>
              </a:ext>
            </a:extLst>
          </p:cNvPr>
          <p:cNvSpPr>
            <a:spLocks noGrp="1"/>
          </p:cNvSpPr>
          <p:nvPr>
            <p:ph type="ctrTitle"/>
          </p:nvPr>
        </p:nvSpPr>
        <p:spPr/>
        <p:txBody>
          <a:bodyPr/>
          <a:lstStyle/>
          <a:p>
            <a:r>
              <a:rPr lang="en-IN" b="1" i="0" dirty="0">
                <a:solidFill>
                  <a:srgbClr val="252525"/>
                </a:solidFill>
                <a:effectLst/>
                <a:latin typeface="GothamPro"/>
              </a:rPr>
              <a:t>ASP.NET Core</a:t>
            </a:r>
          </a:p>
        </p:txBody>
      </p:sp>
      <p:sp>
        <p:nvSpPr>
          <p:cNvPr id="3" name="Subtitle 2">
            <a:extLst>
              <a:ext uri="{FF2B5EF4-FFF2-40B4-BE49-F238E27FC236}">
                <a16:creationId xmlns:a16="http://schemas.microsoft.com/office/drawing/2014/main" xmlns="" id="{D66627D2-8B6B-4DCC-9D83-1FA969EFAFA0}"/>
              </a:ext>
            </a:extLst>
          </p:cNvPr>
          <p:cNvSpPr>
            <a:spLocks noGrp="1"/>
          </p:cNvSpPr>
          <p:nvPr>
            <p:ph type="subTitle" idx="1"/>
          </p:nvPr>
        </p:nvSpPr>
        <p:spPr/>
        <p:txBody>
          <a:bodyPr>
            <a:normAutofit/>
          </a:bodyPr>
          <a:lstStyle/>
          <a:p>
            <a:r>
              <a:rPr lang="en-US" dirty="0"/>
              <a:t>Sarita  Lad</a:t>
            </a:r>
          </a:p>
          <a:p>
            <a:r>
              <a:rPr lang="en-US" sz="1800" smtClean="0">
                <a:solidFill>
                  <a:schemeClr val="tx1">
                    <a:lumMod val="50000"/>
                    <a:lumOff val="50000"/>
                  </a:schemeClr>
                </a:solidFill>
              </a:rPr>
              <a:t>7 Aug 2023</a:t>
            </a:r>
            <a:endParaRPr lang="en-US" sz="1800" dirty="0">
              <a:solidFill>
                <a:schemeClr val="tx1">
                  <a:lumMod val="50000"/>
                  <a:lumOff val="50000"/>
                </a:schemeClr>
              </a:solidFill>
            </a:endParaRPr>
          </a:p>
        </p:txBody>
      </p:sp>
    </p:spTree>
    <p:extLst>
      <p:ext uri="{BB962C8B-B14F-4D97-AF65-F5344CB8AC3E}">
        <p14:creationId xmlns:p14="http://schemas.microsoft.com/office/powerpoint/2010/main" xmlns="" val="926091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9495FB2F-FDDA-4080-9530-793DBFF0F13B}"/>
              </a:ext>
            </a:extLst>
          </p:cNvPr>
          <p:cNvPicPr>
            <a:picLocks noGrp="1" noChangeAspect="1"/>
          </p:cNvPicPr>
          <p:nvPr>
            <p:ph idx="1"/>
          </p:nvPr>
        </p:nvPicPr>
        <p:blipFill rotWithShape="1">
          <a:blip r:embed="rId2" cstate="print"/>
          <a:srcRect l="15078" t="19583" r="45781" b="42778"/>
          <a:stretch/>
        </p:blipFill>
        <p:spPr>
          <a:xfrm>
            <a:off x="1543049" y="1123950"/>
            <a:ext cx="8734426" cy="4857750"/>
          </a:xfrm>
          <a:noFill/>
        </p:spPr>
      </p:pic>
    </p:spTree>
    <p:extLst>
      <p:ext uri="{BB962C8B-B14F-4D97-AF65-F5344CB8AC3E}">
        <p14:creationId xmlns:p14="http://schemas.microsoft.com/office/powerpoint/2010/main" xmlns="" val="579974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xmlns="" id="{CBA706A0-69C0-4ED9-819E-FB167119DF04}"/>
              </a:ext>
            </a:extLst>
          </p:cNvPr>
          <p:cNvPicPr>
            <a:picLocks noGrp="1" noChangeAspect="1"/>
          </p:cNvPicPr>
          <p:nvPr>
            <p:ph idx="1"/>
          </p:nvPr>
        </p:nvPicPr>
        <p:blipFill rotWithShape="1">
          <a:blip r:embed="rId2" cstate="print"/>
          <a:srcRect l="14891" t="19618" r="44959" b="38783"/>
          <a:stretch/>
        </p:blipFill>
        <p:spPr bwMode="auto">
          <a:xfrm>
            <a:off x="1330449" y="596746"/>
            <a:ext cx="9001124" cy="532447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2343143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nchor="ctr">
            <a:normAutofit/>
          </a:bodyPr>
          <a:lstStyle/>
          <a:p>
            <a:pPr algn="just" fontAlgn="base"/>
            <a:r>
              <a:rPr lang="en-US" sz="1800" b="1" i="0" dirty="0">
                <a:solidFill>
                  <a:srgbClr val="000000"/>
                </a:solidFill>
                <a:effectLst/>
                <a:latin typeface="arial" panose="020B0604020202020204" pitchFamily="34" charset="0"/>
              </a:rPr>
              <a:t>ASP.NET Core </a:t>
            </a:r>
            <a:r>
              <a:rPr lang="en-US" sz="1800" b="1" i="0" dirty="0" err="1">
                <a:solidFill>
                  <a:srgbClr val="000000"/>
                </a:solidFill>
                <a:effectLst/>
                <a:latin typeface="arial" panose="020B0604020202020204" pitchFamily="34" charset="0"/>
              </a:rPr>
              <a:t>appsettings.json</a:t>
            </a:r>
            <a:r>
              <a:rPr lang="en-US" sz="1800" b="1" i="0" dirty="0">
                <a:solidFill>
                  <a:srgbClr val="000000"/>
                </a:solidFill>
                <a:effectLst/>
                <a:latin typeface="arial" panose="020B0604020202020204" pitchFamily="34" charset="0"/>
              </a:rPr>
              <a:t> file</a:t>
            </a:r>
            <a:endParaRPr lang="en-US" b="0" i="0" dirty="0">
              <a:solidFill>
                <a:srgbClr val="3A3A3A"/>
              </a:solidFill>
              <a:effectLst/>
              <a:latin typeface="-apple-system"/>
            </a:endParaRPr>
          </a:p>
        </p:txBody>
      </p:sp>
      <p:pic>
        <p:nvPicPr>
          <p:cNvPr id="4098" name="Picture 2" descr="What is ASP.NET Core appsettings.json File?">
            <a:extLst>
              <a:ext uri="{FF2B5EF4-FFF2-40B4-BE49-F238E27FC236}">
                <a16:creationId xmlns:a16="http://schemas.microsoft.com/office/drawing/2014/main" xmlns="" id="{8ED44F86-0F97-496A-A0D2-F4860DFD951D}"/>
              </a:ext>
            </a:extLst>
          </p:cNvPr>
          <p:cNvPicPr>
            <a:picLocks noGrp="1" noChangeAspect="1" noChangeArrowheads="1"/>
          </p:cNvPicPr>
          <p:nvPr>
            <p:ph sz="half"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0070" y="1690688"/>
            <a:ext cx="3333750" cy="191452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xmlns="" id="{B72BA66C-8FE2-4EF1-B1B3-3B0105B1D4CC}"/>
              </a:ext>
            </a:extLst>
          </p:cNvPr>
          <p:cNvSpPr txBox="1"/>
          <p:nvPr/>
        </p:nvSpPr>
        <p:spPr>
          <a:xfrm>
            <a:off x="5335479" y="1437173"/>
            <a:ext cx="5592931" cy="2031325"/>
          </a:xfrm>
          <a:prstGeom prst="rect">
            <a:avLst/>
          </a:prstGeom>
          <a:noFill/>
        </p:spPr>
        <p:txBody>
          <a:bodyPr wrap="square">
            <a:spAutoFit/>
          </a:bodyPr>
          <a:lstStyle/>
          <a:p>
            <a:r>
              <a:rPr lang="en-US" b="0" i="0" dirty="0">
                <a:solidFill>
                  <a:srgbClr val="000000"/>
                </a:solidFill>
                <a:effectLst/>
                <a:latin typeface="arial" panose="020B0604020202020204" pitchFamily="34" charset="0"/>
              </a:rPr>
              <a:t>The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file is an application configuration file used to store configuration settings such as database connections strings, any application scope global variables, etc. If you open the ASP.NET Core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file, then you see the following code by default which is created by visual studio.</a:t>
            </a:r>
            <a:endParaRPr lang="en-IN" dirty="0"/>
          </a:p>
        </p:txBody>
      </p:sp>
      <p:pic>
        <p:nvPicPr>
          <p:cNvPr id="4100" name="Picture 4" descr="What are the different Configuration Sources available in the ASP.NET Core application?">
            <a:extLst>
              <a:ext uri="{FF2B5EF4-FFF2-40B4-BE49-F238E27FC236}">
                <a16:creationId xmlns:a16="http://schemas.microsoft.com/office/drawing/2014/main" xmlns="" id="{D05AE6A4-CFAF-4E91-B1BB-7920DAFC7EF9}"/>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8595" y="3746870"/>
            <a:ext cx="3981450" cy="20383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23249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normAutofit/>
          </a:bodyPr>
          <a:lstStyle/>
          <a:p>
            <a:pPr algn="just" fontAlgn="base"/>
            <a:r>
              <a:rPr lang="en-US" sz="2000" b="1" i="0" dirty="0" err="1">
                <a:solidFill>
                  <a:srgbClr val="000000"/>
                </a:solidFill>
                <a:effectLst/>
                <a:latin typeface="arial" panose="020B0604020202020204" pitchFamily="34" charset="0"/>
              </a:rPr>
              <a:t>ConfigureServices</a:t>
            </a:r>
            <a:r>
              <a:rPr lang="en-US" sz="2000" b="1" i="0" dirty="0">
                <a:solidFill>
                  <a:srgbClr val="000000"/>
                </a:solidFill>
                <a:effectLst/>
                <a:latin typeface="arial" panose="020B0604020202020204" pitchFamily="34" charset="0"/>
              </a:rPr>
              <a:t>() method in ASP.NET Core Startup class</a:t>
            </a:r>
            <a:endParaRPr lang="en-US" sz="2000" b="0" i="0" dirty="0">
              <a:solidFill>
                <a:srgbClr val="3A3A3A"/>
              </a:solidFill>
              <a:effectLst/>
              <a:latin typeface="-apple-system"/>
            </a:endParaRPr>
          </a:p>
        </p:txBody>
      </p:sp>
      <p:sp>
        <p:nvSpPr>
          <p:cNvPr id="4" name="Content Placeholder 3">
            <a:extLst>
              <a:ext uri="{FF2B5EF4-FFF2-40B4-BE49-F238E27FC236}">
                <a16:creationId xmlns:a16="http://schemas.microsoft.com/office/drawing/2014/main" xmlns="" id="{0146DD26-E59E-4BAA-A74F-05E44312CC29}"/>
              </a:ext>
            </a:extLst>
          </p:cNvPr>
          <p:cNvSpPr>
            <a:spLocks noGrp="1"/>
          </p:cNvSpPr>
          <p:nvPr>
            <p:ph idx="1"/>
          </p:nvPr>
        </p:nvSpPr>
        <p:spPr>
          <a:xfrm>
            <a:off x="425135" y="1233649"/>
            <a:ext cx="11039452" cy="5053380"/>
          </a:xfrm>
        </p:spPr>
        <p:txBody>
          <a:bodyPr/>
          <a:lstStyle/>
          <a:p>
            <a:pPr algn="just" fontAlgn="base"/>
            <a:r>
              <a:rPr lang="en-US" sz="2000" b="0" i="0" dirty="0">
                <a:solidFill>
                  <a:srgbClr val="000000"/>
                </a:solidFill>
                <a:effectLst/>
                <a:latin typeface="arial" panose="020B0604020202020204" pitchFamily="34" charset="0"/>
              </a:rPr>
              <a:t>The Dependency Injection pattern is used heavily in ASP.NET Core architecture. It includes the built-in IoC container to provide dependent objects using constructors.</a:t>
            </a:r>
            <a:endParaRPr lang="en-US" sz="2000" b="0" i="0" dirty="0">
              <a:solidFill>
                <a:srgbClr val="212529"/>
              </a:solidFill>
              <a:effectLst/>
              <a:latin typeface="-apple-system"/>
            </a:endParaRPr>
          </a:p>
          <a:p>
            <a:pPr algn="just" fontAlgn="base"/>
            <a:r>
              <a:rPr lang="en-US" sz="2000" b="0" i="0" dirty="0">
                <a:solidFill>
                  <a:srgbClr val="000000"/>
                </a:solidFill>
                <a:effectLst/>
                <a:latin typeface="arial" panose="020B0604020202020204" pitchFamily="34" charset="0"/>
              </a:rPr>
              <a:t>The </a:t>
            </a:r>
            <a:r>
              <a:rPr lang="en-US" sz="2000" b="0" i="0" dirty="0" err="1">
                <a:solidFill>
                  <a:srgbClr val="000000"/>
                </a:solidFill>
                <a:effectLst/>
                <a:latin typeface="arial" panose="020B0604020202020204" pitchFamily="34" charset="0"/>
              </a:rPr>
              <a:t>ConfigureServices</a:t>
            </a:r>
            <a:r>
              <a:rPr lang="en-US" sz="2000" b="0" i="0" dirty="0">
                <a:solidFill>
                  <a:srgbClr val="000000"/>
                </a:solidFill>
                <a:effectLst/>
                <a:latin typeface="arial" panose="020B0604020202020204" pitchFamily="34" charset="0"/>
              </a:rPr>
              <a:t> method is a place where you can register your dependent classes with the built-in IoC container. After registering the dependent class, it can be used anywhere in the application. You just need to include it in the parameter of the constructor of a class where you want to use it. The IoC container will inject it automatically.</a:t>
            </a:r>
            <a:endParaRPr lang="en-US" sz="2000" b="0" i="0" dirty="0">
              <a:solidFill>
                <a:srgbClr val="212529"/>
              </a:solidFill>
              <a:effectLst/>
              <a:latin typeface="-apple-system"/>
            </a:endParaRPr>
          </a:p>
          <a:p>
            <a:r>
              <a:rPr lang="en-US" sz="2000" b="0" i="0" dirty="0">
                <a:solidFill>
                  <a:srgbClr val="000000"/>
                </a:solidFill>
                <a:effectLst/>
                <a:latin typeface="arial" panose="020B0604020202020204" pitchFamily="34" charset="0"/>
              </a:rPr>
              <a:t>The </a:t>
            </a:r>
            <a:r>
              <a:rPr lang="en-US" sz="2000" b="0" i="0" dirty="0" err="1">
                <a:solidFill>
                  <a:srgbClr val="000000"/>
                </a:solidFill>
                <a:effectLst/>
                <a:latin typeface="arial" panose="020B0604020202020204" pitchFamily="34" charset="0"/>
              </a:rPr>
              <a:t>ConfigureServices</a:t>
            </a:r>
            <a:r>
              <a:rPr lang="en-US" sz="2000" b="0" i="0" dirty="0">
                <a:solidFill>
                  <a:srgbClr val="000000"/>
                </a:solidFill>
                <a:effectLst/>
                <a:latin typeface="arial" panose="020B0604020202020204" pitchFamily="34" charset="0"/>
              </a:rPr>
              <a:t> method includes the </a:t>
            </a:r>
            <a:r>
              <a:rPr lang="en-US" sz="2000" b="0" i="0" dirty="0" err="1">
                <a:solidFill>
                  <a:srgbClr val="000000"/>
                </a:solidFill>
                <a:effectLst/>
                <a:latin typeface="arial" panose="020B0604020202020204" pitchFamily="34" charset="0"/>
              </a:rPr>
              <a:t>IServiceCollection</a:t>
            </a:r>
            <a:r>
              <a:rPr lang="en-US" sz="2000" b="0" i="0" dirty="0">
                <a:solidFill>
                  <a:srgbClr val="000000"/>
                </a:solidFill>
                <a:effectLst/>
                <a:latin typeface="arial" panose="020B0604020202020204" pitchFamily="34" charset="0"/>
              </a:rPr>
              <a:t> parameter to register services to the IoC container.</a:t>
            </a:r>
            <a:endParaRPr lang="en-IN" sz="2000" dirty="0"/>
          </a:p>
        </p:txBody>
      </p:sp>
      <p:pic>
        <p:nvPicPr>
          <p:cNvPr id="3074" name="Picture 2" descr="ConfigureServices() method in ASP.NET Core Startup class">
            <a:extLst>
              <a:ext uri="{FF2B5EF4-FFF2-40B4-BE49-F238E27FC236}">
                <a16:creationId xmlns:a16="http://schemas.microsoft.com/office/drawing/2014/main" xmlns="" id="{C5403B31-78AF-490D-B1A1-07FF114C0C6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74672" y="4174724"/>
            <a:ext cx="5210175" cy="11525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18799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a:xfrm>
            <a:off x="1028700" y="500062"/>
            <a:ext cx="10515600" cy="1325563"/>
          </a:xfrm>
        </p:spPr>
        <p:txBody>
          <a:bodyPr anchor="ctr">
            <a:normAutofit/>
          </a:bodyPr>
          <a:lstStyle/>
          <a:p>
            <a:r>
              <a:rPr lang="en-US" dirty="0"/>
              <a:t>What is Middleware?</a:t>
            </a:r>
          </a:p>
        </p:txBody>
      </p:sp>
      <p:sp>
        <p:nvSpPr>
          <p:cNvPr id="4" name="Content Placeholder 3">
            <a:extLst>
              <a:ext uri="{FF2B5EF4-FFF2-40B4-BE49-F238E27FC236}">
                <a16:creationId xmlns:a16="http://schemas.microsoft.com/office/drawing/2014/main" xmlns="" id="{0146DD26-E59E-4BAA-A74F-05E44312CC29}"/>
              </a:ext>
            </a:extLst>
          </p:cNvPr>
          <p:cNvSpPr>
            <a:spLocks noGrp="1"/>
          </p:cNvSpPr>
          <p:nvPr>
            <p:ph sz="half" idx="1"/>
          </p:nvPr>
        </p:nvSpPr>
        <p:spPr/>
        <p:txBody>
          <a:bodyPr>
            <a:normAutofit/>
          </a:bodyPr>
          <a:lstStyle/>
          <a:p>
            <a:r>
              <a:rPr lang="en-US" sz="2000" b="1" i="0" dirty="0">
                <a:effectLst/>
              </a:rPr>
              <a:t>Configure() method in ASP.NET Core Startup class</a:t>
            </a:r>
            <a:endParaRPr lang="en-US" sz="2000" b="0" i="0" dirty="0">
              <a:effectLst/>
            </a:endParaRPr>
          </a:p>
          <a:p>
            <a:pPr fontAlgn="base"/>
            <a:r>
              <a:rPr lang="en-US" sz="2000" b="0" i="0" dirty="0">
                <a:effectLst/>
              </a:rPr>
              <a:t>The Configure method is a place where we can configure </a:t>
            </a:r>
            <a:r>
              <a:rPr lang="en-US" sz="2000" b="0" i="0" u="sng" dirty="0">
                <a:effectLst/>
              </a:rPr>
              <a:t>the application request pipeline </a:t>
            </a:r>
            <a:r>
              <a:rPr lang="en-US" sz="2000" b="0" i="0" dirty="0">
                <a:effectLst/>
              </a:rPr>
              <a:t>for our asp.net core application using the </a:t>
            </a:r>
            <a:r>
              <a:rPr lang="en-US" sz="2000" b="0" i="0" dirty="0" err="1">
                <a:effectLst/>
              </a:rPr>
              <a:t>IApplicationBuilder</a:t>
            </a:r>
            <a:r>
              <a:rPr lang="en-US" sz="2000" b="0" i="0" dirty="0">
                <a:effectLst/>
              </a:rPr>
              <a:t> instance that is provided by the built-in IoC container.</a:t>
            </a:r>
          </a:p>
          <a:p>
            <a:pPr fontAlgn="base"/>
            <a:r>
              <a:rPr lang="en-US" sz="2000" b="0" i="0" dirty="0">
                <a:effectLst/>
              </a:rPr>
              <a:t>ASP.NET Core introduced the middleware components to define a request pipeline, which will be executed on every request. You include only those middleware components which are required by your application and thus increase the performance of your application.</a:t>
            </a:r>
          </a:p>
          <a:p>
            <a:endParaRPr lang="en-IN" sz="2000" dirty="0"/>
          </a:p>
        </p:txBody>
      </p:sp>
      <p:pic>
        <p:nvPicPr>
          <p:cNvPr id="6" name="Picture 5" descr="Graphical user interface, text, application&#10;&#10;Description automatically generated">
            <a:extLst>
              <a:ext uri="{FF2B5EF4-FFF2-40B4-BE49-F238E27FC236}">
                <a16:creationId xmlns:a16="http://schemas.microsoft.com/office/drawing/2014/main" xmlns="" id="{6460C83C-A373-4529-B674-6FEF59D14DDE}"/>
              </a:ext>
            </a:extLst>
          </p:cNvPr>
          <p:cNvPicPr>
            <a:picLocks noChangeAspect="1"/>
          </p:cNvPicPr>
          <p:nvPr/>
        </p:nvPicPr>
        <p:blipFill rotWithShape="1">
          <a:blip r:embed="rId2" cstate="print"/>
          <a:srcRect l="15024" t="16782" r="44027" b="36655"/>
          <a:stretch/>
        </p:blipFill>
        <p:spPr bwMode="auto">
          <a:xfrm>
            <a:off x="6286500" y="1516625"/>
            <a:ext cx="5181600" cy="4351338"/>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3585048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xmlns="" id="{B14016D1-CE06-4CF2-B6A1-B04EA329CA25}"/>
              </a:ext>
            </a:extLst>
          </p:cNvPr>
          <p:cNvPicPr>
            <a:picLocks noGrp="1" noChangeAspect="1"/>
          </p:cNvPicPr>
          <p:nvPr>
            <p:ph sz="half" idx="1"/>
          </p:nvPr>
        </p:nvPicPr>
        <p:blipFill rotWithShape="1">
          <a:blip r:embed="rId2" cstate="print"/>
          <a:srcRect l="8775" t="8508" r="11589" b="28147"/>
          <a:stretch/>
        </p:blipFill>
        <p:spPr bwMode="auto">
          <a:xfrm>
            <a:off x="485775" y="1752600"/>
            <a:ext cx="5610225" cy="3943350"/>
          </a:xfrm>
          <a:prstGeom prst="rect">
            <a:avLst/>
          </a:prstGeom>
          <a:ln>
            <a:noFill/>
          </a:ln>
          <a:extLst>
            <a:ext uri="{53640926-AAD7-44D8-BBD7-CCE9431645EC}">
              <a14:shadowObscured xmlns:a14="http://schemas.microsoft.com/office/drawing/2010/main" xmlns=""/>
            </a:ext>
          </a:extLst>
        </p:spPr>
      </p:pic>
      <p:pic>
        <p:nvPicPr>
          <p:cNvPr id="6" name="Picture 5" descr="Graphical user interface, application&#10;&#10;Description automatically generated">
            <a:extLst>
              <a:ext uri="{FF2B5EF4-FFF2-40B4-BE49-F238E27FC236}">
                <a16:creationId xmlns:a16="http://schemas.microsoft.com/office/drawing/2014/main" xmlns="" id="{D666F6F1-BE45-4EF0-9028-DD4024DC4A09}"/>
              </a:ext>
            </a:extLst>
          </p:cNvPr>
          <p:cNvPicPr>
            <a:picLocks noChangeAspect="1"/>
          </p:cNvPicPr>
          <p:nvPr/>
        </p:nvPicPr>
        <p:blipFill rotWithShape="1">
          <a:blip r:embed="rId3" cstate="print"/>
          <a:srcRect l="15024" t="18672" r="44027" b="36892"/>
          <a:stretch/>
        </p:blipFill>
        <p:spPr bwMode="auto">
          <a:xfrm>
            <a:off x="6400800" y="2047875"/>
            <a:ext cx="5181600" cy="364807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2968251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B72514-B1B8-C2DB-E531-BF650F7C5F7D}"/>
              </a:ext>
            </a:extLst>
          </p:cNvPr>
          <p:cNvSpPr>
            <a:spLocks noGrp="1"/>
          </p:cNvSpPr>
          <p:nvPr>
            <p:ph type="title"/>
          </p:nvPr>
        </p:nvSpPr>
        <p:spPr/>
        <p:txBody>
          <a:bodyPr>
            <a:normAutofit/>
          </a:bodyPr>
          <a:lstStyle/>
          <a:p>
            <a:r>
              <a:rPr lang="en-IN" sz="4000" dirty="0"/>
              <a:t>Main Method in asp.net MVC and Program File </a:t>
            </a:r>
          </a:p>
        </p:txBody>
      </p:sp>
      <p:pic>
        <p:nvPicPr>
          <p:cNvPr id="4" name="Picture 3">
            <a:extLst>
              <a:ext uri="{FF2B5EF4-FFF2-40B4-BE49-F238E27FC236}">
                <a16:creationId xmlns:a16="http://schemas.microsoft.com/office/drawing/2014/main" xmlns="" id="{4B2A3616-25BF-DC8E-7D4B-994A9115CFC1}"/>
              </a:ext>
            </a:extLst>
          </p:cNvPr>
          <p:cNvPicPr>
            <a:picLocks noChangeAspect="1"/>
          </p:cNvPicPr>
          <p:nvPr/>
        </p:nvPicPr>
        <p:blipFill rotWithShape="1">
          <a:blip r:embed="rId2" cstate="print"/>
          <a:srcRect l="13106" t="15275" r="38253" b="24769"/>
          <a:stretch/>
        </p:blipFill>
        <p:spPr>
          <a:xfrm>
            <a:off x="678402" y="1690688"/>
            <a:ext cx="9548673" cy="4692357"/>
          </a:xfrm>
          <a:prstGeom prst="rect">
            <a:avLst/>
          </a:prstGeom>
        </p:spPr>
      </p:pic>
    </p:spTree>
    <p:extLst>
      <p:ext uri="{BB962C8B-B14F-4D97-AF65-F5344CB8AC3E}">
        <p14:creationId xmlns:p14="http://schemas.microsoft.com/office/powerpoint/2010/main" xmlns="" val="2817254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989FBC-7267-ACEA-32D3-4F56A279F48F}"/>
              </a:ext>
            </a:extLst>
          </p:cNvPr>
          <p:cNvSpPr>
            <a:spLocks noGrp="1"/>
          </p:cNvSpPr>
          <p:nvPr>
            <p:ph type="title"/>
          </p:nvPr>
        </p:nvSpPr>
        <p:spPr>
          <a:xfrm>
            <a:off x="776056" y="205327"/>
            <a:ext cx="10515600" cy="1325563"/>
          </a:xfrm>
        </p:spPr>
        <p:txBody>
          <a:bodyPr/>
          <a:lstStyle/>
          <a:p>
            <a:r>
              <a:rPr lang="en-IN" dirty="0" err="1"/>
              <a:t>CreateDefaultBuilder</a:t>
            </a:r>
            <a:r>
              <a:rPr lang="en-IN" dirty="0"/>
              <a:t>() Method</a:t>
            </a:r>
          </a:p>
        </p:txBody>
      </p:sp>
      <p:pic>
        <p:nvPicPr>
          <p:cNvPr id="4" name="Picture 3">
            <a:extLst>
              <a:ext uri="{FF2B5EF4-FFF2-40B4-BE49-F238E27FC236}">
                <a16:creationId xmlns:a16="http://schemas.microsoft.com/office/drawing/2014/main" xmlns="" id="{1D5BB202-6D7F-6DC6-9FF1-B928A4DB189E}"/>
              </a:ext>
            </a:extLst>
          </p:cNvPr>
          <p:cNvPicPr>
            <a:picLocks noChangeAspect="1"/>
          </p:cNvPicPr>
          <p:nvPr/>
        </p:nvPicPr>
        <p:blipFill rotWithShape="1">
          <a:blip r:embed="rId2" cstate="print"/>
          <a:srcRect l="18349" t="24855" r="50000" b="52362"/>
          <a:stretch/>
        </p:blipFill>
        <p:spPr>
          <a:xfrm>
            <a:off x="994298" y="1713389"/>
            <a:ext cx="8336132" cy="4065973"/>
          </a:xfrm>
          <a:prstGeom prst="rect">
            <a:avLst/>
          </a:prstGeom>
        </p:spPr>
      </p:pic>
    </p:spTree>
    <p:extLst>
      <p:ext uri="{BB962C8B-B14F-4D97-AF65-F5344CB8AC3E}">
        <p14:creationId xmlns:p14="http://schemas.microsoft.com/office/powerpoint/2010/main" xmlns="" val="1757088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21ABE-AE3B-F341-1A71-D8523CC4DF0F}"/>
              </a:ext>
            </a:extLst>
          </p:cNvPr>
          <p:cNvSpPr>
            <a:spLocks noGrp="1"/>
          </p:cNvSpPr>
          <p:nvPr>
            <p:ph type="title"/>
          </p:nvPr>
        </p:nvSpPr>
        <p:spPr/>
        <p:txBody>
          <a:bodyPr/>
          <a:lstStyle/>
          <a:p>
            <a:r>
              <a:rPr lang="en-IN" dirty="0" err="1"/>
              <a:t>StarutUp</a:t>
            </a:r>
            <a:r>
              <a:rPr lang="en-IN" dirty="0"/>
              <a:t> class and </a:t>
            </a:r>
            <a:r>
              <a:rPr lang="en-IN" dirty="0" err="1"/>
              <a:t>StartUp</a:t>
            </a:r>
            <a:r>
              <a:rPr lang="en-IN" dirty="0"/>
              <a:t> File</a:t>
            </a:r>
          </a:p>
        </p:txBody>
      </p:sp>
      <p:pic>
        <p:nvPicPr>
          <p:cNvPr id="4" name="Picture 3">
            <a:extLst>
              <a:ext uri="{FF2B5EF4-FFF2-40B4-BE49-F238E27FC236}">
                <a16:creationId xmlns:a16="http://schemas.microsoft.com/office/drawing/2014/main" xmlns="" id="{7BEA5F61-1CCC-3330-A974-61698122D710}"/>
              </a:ext>
            </a:extLst>
          </p:cNvPr>
          <p:cNvPicPr>
            <a:picLocks noChangeAspect="1"/>
          </p:cNvPicPr>
          <p:nvPr/>
        </p:nvPicPr>
        <p:blipFill rotWithShape="1">
          <a:blip r:embed="rId2" cstate="print"/>
          <a:srcRect l="13750" t="20454" r="21869" b="14563"/>
          <a:stretch/>
        </p:blipFill>
        <p:spPr>
          <a:xfrm>
            <a:off x="1108228" y="1828800"/>
            <a:ext cx="9038949" cy="4456590"/>
          </a:xfrm>
          <a:prstGeom prst="rect">
            <a:avLst/>
          </a:prstGeom>
        </p:spPr>
      </p:pic>
    </p:spTree>
    <p:extLst>
      <p:ext uri="{BB962C8B-B14F-4D97-AF65-F5344CB8AC3E}">
        <p14:creationId xmlns:p14="http://schemas.microsoft.com/office/powerpoint/2010/main" xmlns="" val="3107099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A7E5E61-13E2-4755-865D-C70C8D05032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xmlns="" val="3749363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55C137-998D-8F7D-4D5C-7954B57C1C1C}"/>
              </a:ext>
            </a:extLst>
          </p:cNvPr>
          <p:cNvSpPr>
            <a:spLocks noGrp="1"/>
          </p:cNvSpPr>
          <p:nvPr>
            <p:ph type="title"/>
          </p:nvPr>
        </p:nvSpPr>
        <p:spPr>
          <a:xfrm>
            <a:off x="838200" y="365125"/>
            <a:ext cx="10515600" cy="913259"/>
          </a:xfrm>
        </p:spPr>
        <p:txBody>
          <a:bodyPr>
            <a:normAutofit fontScale="90000"/>
          </a:bodyPr>
          <a:lstStyle/>
          <a:p>
            <a:r>
              <a:rPr lang="en-US" sz="3200" b="0" i="0" dirty="0">
                <a:solidFill>
                  <a:srgbClr val="272C37"/>
                </a:solidFill>
                <a:effectLst/>
                <a:latin typeface="Roboto" panose="02000000000000000000" pitchFamily="2" charset="0"/>
              </a:rPr>
              <a:t>What Is ASP.NET Core?</a:t>
            </a:r>
            <a:br>
              <a:rPr lang="en-US" sz="3200" b="0" i="0" dirty="0">
                <a:solidFill>
                  <a:srgbClr val="272C37"/>
                </a:solidFill>
                <a:effectLst/>
                <a:latin typeface="Roboto" panose="02000000000000000000" pitchFamily="2" charset="0"/>
              </a:rPr>
            </a:br>
            <a:endParaRPr lang="en-IN" sz="3200" dirty="0"/>
          </a:p>
        </p:txBody>
      </p:sp>
      <p:sp>
        <p:nvSpPr>
          <p:cNvPr id="4" name="TextBox 3">
            <a:extLst>
              <a:ext uri="{FF2B5EF4-FFF2-40B4-BE49-F238E27FC236}">
                <a16:creationId xmlns:a16="http://schemas.microsoft.com/office/drawing/2014/main" xmlns="" id="{431BB992-2D94-A94A-6692-25A61DBF340A}"/>
              </a:ext>
            </a:extLst>
          </p:cNvPr>
          <p:cNvSpPr txBox="1"/>
          <p:nvPr/>
        </p:nvSpPr>
        <p:spPr>
          <a:xfrm>
            <a:off x="838200" y="1502298"/>
            <a:ext cx="9069280" cy="2308324"/>
          </a:xfrm>
          <a:prstGeom prst="rect">
            <a:avLst/>
          </a:prstGeom>
          <a:noFill/>
        </p:spPr>
        <p:txBody>
          <a:bodyPr wrap="square">
            <a:spAutoFit/>
          </a:bodyPr>
          <a:lstStyle/>
          <a:p>
            <a:pPr algn="l">
              <a:buFont typeface="Arial" panose="020B0604020202020204" pitchFamily="34" charset="0"/>
              <a:buChar char="•"/>
            </a:pPr>
            <a:r>
              <a:rPr lang="en-US" b="0" i="0" dirty="0">
                <a:solidFill>
                  <a:srgbClr val="51565E"/>
                </a:solidFill>
                <a:effectLst/>
                <a:latin typeface="Roboto" panose="02000000000000000000" pitchFamily="2" charset="0"/>
              </a:rPr>
              <a:t>ASP.NET Core is a cross-platform, high-performance framework for developing modern, cloud-enabled, Internet-connected apps.</a:t>
            </a:r>
          </a:p>
          <a:p>
            <a:pPr algn="l">
              <a:buFont typeface="Arial" panose="020B0604020202020204" pitchFamily="34" charset="0"/>
              <a:buChar char="•"/>
            </a:pPr>
            <a:endParaRPr lang="en-US" b="0" i="0" dirty="0">
              <a:solidFill>
                <a:srgbClr val="51565E"/>
              </a:solidFill>
              <a:effectLst/>
              <a:latin typeface="Roboto" panose="02000000000000000000" pitchFamily="2" charset="0"/>
            </a:endParaRPr>
          </a:p>
          <a:p>
            <a:pPr algn="l">
              <a:buFont typeface="Arial" panose="020B0604020202020204" pitchFamily="34" charset="0"/>
              <a:buChar char="•"/>
            </a:pPr>
            <a:r>
              <a:rPr lang="en-US" b="0" i="0" dirty="0">
                <a:solidFill>
                  <a:srgbClr val="51565E"/>
                </a:solidFill>
                <a:effectLst/>
                <a:latin typeface="Roboto" panose="02000000000000000000" pitchFamily="2" charset="0"/>
              </a:rPr>
              <a:t>ASP.NET Core is an open-source version of ASP.NET that operates on Windows, macOS, and Linux.</a:t>
            </a:r>
          </a:p>
          <a:p>
            <a:pPr algn="l">
              <a:buFont typeface="Arial" panose="020B0604020202020204" pitchFamily="34" charset="0"/>
              <a:buChar char="•"/>
            </a:pPr>
            <a:endParaRPr lang="en-US" b="0" i="0" dirty="0">
              <a:solidFill>
                <a:srgbClr val="51565E"/>
              </a:solidFill>
              <a:effectLst/>
              <a:latin typeface="Roboto" panose="02000000000000000000" pitchFamily="2" charset="0"/>
            </a:endParaRPr>
          </a:p>
          <a:p>
            <a:pPr algn="l">
              <a:buFont typeface="Arial" panose="020B0604020202020204" pitchFamily="34" charset="0"/>
              <a:buChar char="•"/>
            </a:pPr>
            <a:r>
              <a:rPr lang="en-US" b="0" i="0" dirty="0">
                <a:solidFill>
                  <a:srgbClr val="51565E"/>
                </a:solidFill>
                <a:effectLst/>
                <a:latin typeface="Roboto" panose="02000000000000000000" pitchFamily="2" charset="0"/>
              </a:rPr>
              <a:t>ASP.NET Core was initially launched in 2016 as a revised version of older Windows- only versions of ASP.NET.</a:t>
            </a:r>
          </a:p>
        </p:txBody>
      </p:sp>
    </p:spTree>
    <p:extLst>
      <p:ext uri="{BB962C8B-B14F-4D97-AF65-F5344CB8AC3E}">
        <p14:creationId xmlns:p14="http://schemas.microsoft.com/office/powerpoint/2010/main" xmlns="" val="1958799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Dotnet</a:t>
            </a:r>
            <a:r>
              <a:rPr lang="en-IN" dirty="0" smtClean="0"/>
              <a:t> CLI interface</a:t>
            </a:r>
            <a:endParaRPr lang="en-US" dirty="0"/>
          </a:p>
        </p:txBody>
      </p:sp>
      <p:sp>
        <p:nvSpPr>
          <p:cNvPr id="3" name="TextBox 2"/>
          <p:cNvSpPr txBox="1"/>
          <p:nvPr/>
        </p:nvSpPr>
        <p:spPr>
          <a:xfrm>
            <a:off x="2700068" y="1906438"/>
            <a:ext cx="6001899" cy="1477328"/>
          </a:xfrm>
          <a:prstGeom prst="rect">
            <a:avLst/>
          </a:prstGeom>
          <a:noFill/>
        </p:spPr>
        <p:txBody>
          <a:bodyPr wrap="none" rtlCol="0">
            <a:spAutoFit/>
          </a:bodyPr>
          <a:lstStyle/>
          <a:p>
            <a:r>
              <a:rPr lang="en-IN" dirty="0" err="1" smtClean="0"/>
              <a:t>Asp.Net</a:t>
            </a:r>
            <a:r>
              <a:rPr lang="en-IN" dirty="0" smtClean="0"/>
              <a:t> Core is Open Source and Cross platform </a:t>
            </a:r>
          </a:p>
          <a:p>
            <a:r>
              <a:rPr lang="en-IN" dirty="0" smtClean="0"/>
              <a:t>Therefore if we want to develop </a:t>
            </a:r>
            <a:r>
              <a:rPr lang="en-IN" dirty="0" err="1" smtClean="0"/>
              <a:t>.Net</a:t>
            </a:r>
            <a:r>
              <a:rPr lang="en-IN" dirty="0" smtClean="0"/>
              <a:t> App on Linux OS</a:t>
            </a:r>
          </a:p>
          <a:p>
            <a:r>
              <a:rPr lang="en-IN" dirty="0" smtClean="0"/>
              <a:t>We have to use Command Prompt or </a:t>
            </a:r>
            <a:r>
              <a:rPr lang="en-IN" dirty="0" err="1" smtClean="0"/>
              <a:t>PowerShell</a:t>
            </a:r>
            <a:r>
              <a:rPr lang="en-IN" dirty="0" smtClean="0"/>
              <a:t> </a:t>
            </a:r>
          </a:p>
          <a:p>
            <a:r>
              <a:rPr lang="en-IN" dirty="0" smtClean="0"/>
              <a:t>It has provided support to This using Command Line Interface </a:t>
            </a:r>
          </a:p>
          <a:p>
            <a:r>
              <a:rPr lang="en-IN" dirty="0" smtClean="0"/>
              <a:t>Following are few commands  used on CLI </a:t>
            </a:r>
            <a:endParaRPr lang="en-US" dirty="0"/>
          </a:p>
        </p:txBody>
      </p:sp>
      <p:sp>
        <p:nvSpPr>
          <p:cNvPr id="4" name="TextBox 3"/>
          <p:cNvSpPr txBox="1"/>
          <p:nvPr/>
        </p:nvSpPr>
        <p:spPr>
          <a:xfrm>
            <a:off x="3045125" y="3614468"/>
            <a:ext cx="6124112" cy="2308324"/>
          </a:xfrm>
          <a:prstGeom prst="rect">
            <a:avLst/>
          </a:prstGeom>
          <a:noFill/>
        </p:spPr>
        <p:txBody>
          <a:bodyPr wrap="none" rtlCol="0">
            <a:spAutoFit/>
          </a:bodyPr>
          <a:lstStyle/>
          <a:p>
            <a:r>
              <a:rPr lang="en-IN" dirty="0" smtClean="0"/>
              <a:t>C:\&gt;</a:t>
            </a:r>
            <a:r>
              <a:rPr lang="en-IN" dirty="0" err="1" smtClean="0"/>
              <a:t>dotnet</a:t>
            </a:r>
            <a:r>
              <a:rPr lang="en-IN" dirty="0" smtClean="0"/>
              <a:t> –version</a:t>
            </a:r>
          </a:p>
          <a:p>
            <a:r>
              <a:rPr lang="en-IN" dirty="0" err="1" smtClean="0"/>
              <a:t>Dotnet</a:t>
            </a:r>
            <a:r>
              <a:rPr lang="en-IN" dirty="0" smtClean="0"/>
              <a:t> new console –name  mycosoleapp1</a:t>
            </a:r>
          </a:p>
          <a:p>
            <a:r>
              <a:rPr lang="en-IN" dirty="0" err="1" smtClean="0"/>
              <a:t>dotnet</a:t>
            </a:r>
            <a:r>
              <a:rPr lang="en-IN" dirty="0" smtClean="0"/>
              <a:t> new console --language "F#“</a:t>
            </a:r>
          </a:p>
          <a:p>
            <a:r>
              <a:rPr lang="en-US" dirty="0" err="1" smtClean="0"/>
              <a:t>dotnet</a:t>
            </a:r>
            <a:r>
              <a:rPr lang="en-US" dirty="0" smtClean="0"/>
              <a:t> new </a:t>
            </a:r>
            <a:r>
              <a:rPr lang="en-US" dirty="0" err="1" smtClean="0"/>
              <a:t>classlib</a:t>
            </a:r>
            <a:r>
              <a:rPr lang="en-US" dirty="0" smtClean="0"/>
              <a:t> --framework "netstandard2.0" -o </a:t>
            </a:r>
            <a:r>
              <a:rPr lang="en-US" dirty="0" err="1" smtClean="0"/>
              <a:t>MyLibrary</a:t>
            </a:r>
            <a:endParaRPr lang="en-US" dirty="0" smtClean="0"/>
          </a:p>
          <a:p>
            <a:r>
              <a:rPr lang="fr-FR" dirty="0" err="1" smtClean="0"/>
              <a:t>dotnet</a:t>
            </a:r>
            <a:r>
              <a:rPr lang="fr-FR" dirty="0" smtClean="0"/>
              <a:t> new </a:t>
            </a:r>
            <a:r>
              <a:rPr lang="fr-FR" dirty="0" err="1" smtClean="0"/>
              <a:t>mvc</a:t>
            </a:r>
            <a:r>
              <a:rPr lang="fr-FR" dirty="0" smtClean="0"/>
              <a:t> -au None</a:t>
            </a:r>
            <a:endParaRPr lang="en-IN" dirty="0" smtClean="0"/>
          </a:p>
          <a:p>
            <a:r>
              <a:rPr lang="en-IN" dirty="0" err="1" smtClean="0"/>
              <a:t>Dotnet</a:t>
            </a:r>
            <a:r>
              <a:rPr lang="en-IN" dirty="0" smtClean="0"/>
              <a:t> build </a:t>
            </a:r>
          </a:p>
          <a:p>
            <a:r>
              <a:rPr lang="en-IN" dirty="0" err="1" smtClean="0"/>
              <a:t>Dotnet</a:t>
            </a:r>
            <a:r>
              <a:rPr lang="en-IN" dirty="0" smtClean="0"/>
              <a:t> run</a:t>
            </a:r>
          </a:p>
          <a:p>
            <a:endParaRPr lang="en-US" dirty="0"/>
          </a:p>
        </p:txBody>
      </p:sp>
      <p:sp>
        <p:nvSpPr>
          <p:cNvPr id="5" name="Rectangle 4"/>
          <p:cNvSpPr/>
          <p:nvPr/>
        </p:nvSpPr>
        <p:spPr>
          <a:xfrm>
            <a:off x="2401018" y="5754146"/>
            <a:ext cx="7743645" cy="369332"/>
          </a:xfrm>
          <a:prstGeom prst="rect">
            <a:avLst/>
          </a:prstGeom>
        </p:spPr>
        <p:txBody>
          <a:bodyPr wrap="square">
            <a:spAutoFit/>
          </a:bodyPr>
          <a:lstStyle/>
          <a:p>
            <a:r>
              <a:rPr lang="en-US" dirty="0" smtClean="0"/>
              <a:t>https://learn.microsoft.com/en-us/dotnet/core/tools/dotnet-new</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ABA9B902-2B61-456E-1697-D0016C9BE745}"/>
              </a:ext>
            </a:extLst>
          </p:cNvPr>
          <p:cNvGraphicFramePr>
            <a:graphicFrameLocks noGrp="1"/>
          </p:cNvGraphicFramePr>
          <p:nvPr>
            <p:extLst>
              <p:ext uri="{D42A27DB-BD31-4B8C-83A1-F6EECF244321}">
                <p14:modId xmlns:p14="http://schemas.microsoft.com/office/powerpoint/2010/main" xmlns="" val="3625486776"/>
              </p:ext>
            </p:extLst>
          </p:nvPr>
        </p:nvGraphicFramePr>
        <p:xfrm>
          <a:off x="599257" y="767556"/>
          <a:ext cx="10887893" cy="5053385"/>
        </p:xfrm>
        <a:graphic>
          <a:graphicData uri="http://schemas.openxmlformats.org/drawingml/2006/table">
            <a:tbl>
              <a:tblPr firstRow="1" bandRow="1"/>
              <a:tblGrid>
                <a:gridCol w="2510066">
                  <a:extLst>
                    <a:ext uri="{9D8B030D-6E8A-4147-A177-3AD203B41FA5}">
                      <a16:colId xmlns:a16="http://schemas.microsoft.com/office/drawing/2014/main" xmlns="" val="1545315411"/>
                    </a:ext>
                  </a:extLst>
                </a:gridCol>
                <a:gridCol w="2449738">
                  <a:extLst>
                    <a:ext uri="{9D8B030D-6E8A-4147-A177-3AD203B41FA5}">
                      <a16:colId xmlns:a16="http://schemas.microsoft.com/office/drawing/2014/main" xmlns="" val="3987806361"/>
                    </a:ext>
                  </a:extLst>
                </a:gridCol>
                <a:gridCol w="2510066">
                  <a:extLst>
                    <a:ext uri="{9D8B030D-6E8A-4147-A177-3AD203B41FA5}">
                      <a16:colId xmlns:a16="http://schemas.microsoft.com/office/drawing/2014/main" xmlns="" val="1278624245"/>
                    </a:ext>
                  </a:extLst>
                </a:gridCol>
                <a:gridCol w="3418023">
                  <a:extLst>
                    <a:ext uri="{9D8B030D-6E8A-4147-A177-3AD203B41FA5}">
                      <a16:colId xmlns:a16="http://schemas.microsoft.com/office/drawing/2014/main" xmlns="" val="3946811087"/>
                    </a:ext>
                  </a:extLst>
                </a:gridCol>
              </a:tblGrid>
              <a:tr h="632696">
                <a:tc>
                  <a:txBody>
                    <a:bodyPr/>
                    <a:lstStyle/>
                    <a:p>
                      <a:pPr algn="ctr"/>
                      <a:r>
                        <a:rPr lang="en-IN" sz="1700" dirty="0">
                          <a:effectLst/>
                        </a:rPr>
                        <a:t>Version Number</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IN" sz="1700">
                          <a:effectLst/>
                        </a:rPr>
                        <a:t>Release Date</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IN" sz="1700">
                          <a:effectLst/>
                        </a:rPr>
                        <a:t>End of Support</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700">
                          <a:effectLst/>
                        </a:rPr>
                        <a:t>Supported Visual Studio Version(s)</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xmlns="" val="2987579161"/>
                  </a:ext>
                </a:extLst>
              </a:tr>
              <a:tr h="632696">
                <a:tc>
                  <a:txBody>
                    <a:bodyPr/>
                    <a:lstStyle/>
                    <a:p>
                      <a:r>
                        <a:rPr lang="en-IN" sz="1700">
                          <a:effectLst/>
                        </a:rPr>
                        <a:t>1.0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2016-06-27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2019-06-27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u="none" strike="noStrike">
                          <a:solidFill>
                            <a:srgbClr val="0645AD"/>
                          </a:solidFill>
                          <a:effectLst/>
                          <a:hlinkClick r:id="rId2" tooltip="Visual Studio 2015"/>
                        </a:rPr>
                        <a:t>Visual Studio 2015</a:t>
                      </a:r>
                      <a:r>
                        <a:rPr lang="en-IN" sz="1700">
                          <a:effectLst/>
                        </a:rPr>
                        <a:t>, </a:t>
                      </a:r>
                      <a:r>
                        <a:rPr lang="en-IN" sz="1700" u="none" strike="noStrike">
                          <a:solidFill>
                            <a:srgbClr val="0645AD"/>
                          </a:solidFill>
                          <a:effectLst/>
                          <a:hlinkClick r:id="rId3" tooltip="Visual Studio 2017"/>
                        </a:rPr>
                        <a:t>2017</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2192068333"/>
                  </a:ext>
                </a:extLst>
              </a:tr>
              <a:tr h="632696">
                <a:tc>
                  <a:txBody>
                    <a:bodyPr/>
                    <a:lstStyle/>
                    <a:p>
                      <a:r>
                        <a:rPr lang="en-IN" sz="1700">
                          <a:effectLst/>
                        </a:rPr>
                        <a:t>1.1</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2016-11-18</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2019-06-27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2015, 2017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205736907"/>
                  </a:ext>
                </a:extLst>
              </a:tr>
              <a:tr h="377981">
                <a:tc>
                  <a:txBody>
                    <a:bodyPr/>
                    <a:lstStyle/>
                    <a:p>
                      <a:r>
                        <a:rPr lang="en-IN" sz="1700">
                          <a:effectLst/>
                        </a:rPr>
                        <a:t>2.0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2017-08-14</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2018-10-01</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3718165276"/>
                  </a:ext>
                </a:extLst>
              </a:tr>
              <a:tr h="377981">
                <a:tc>
                  <a:txBody>
                    <a:bodyPr/>
                    <a:lstStyle/>
                    <a:p>
                      <a:r>
                        <a:rPr lang="en-IN" sz="1700" dirty="0">
                          <a:effectLst/>
                        </a:rPr>
                        <a:t>2.1 </a:t>
                      </a:r>
                      <a:r>
                        <a:rPr lang="en-IN" sz="1700" u="none" strike="noStrike" dirty="0">
                          <a:solidFill>
                            <a:srgbClr val="0645AD"/>
                          </a:solidFill>
                          <a:effectLst/>
                          <a:hlinkClick r:id="rId4" tooltip="Long-term support"/>
                        </a:rPr>
                        <a:t>long-term support</a:t>
                      </a:r>
                      <a:endParaRPr lang="en-IN" sz="1700" dirty="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2018-05-30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2021-08-21</a:t>
                      </a:r>
                      <a:r>
                        <a:rPr lang="en-IN" sz="1700" b="0" i="0" u="none" strike="noStrike" baseline="30000">
                          <a:solidFill>
                            <a:srgbClr val="0645AD"/>
                          </a:solidFill>
                          <a:effectLst/>
                          <a:hlinkClick r:id="rId5"/>
                        </a:rPr>
                        <a:t>[7]</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862323481"/>
                  </a:ext>
                </a:extLst>
              </a:tr>
              <a:tr h="632696">
                <a:tc>
                  <a:txBody>
                    <a:bodyPr/>
                    <a:lstStyle/>
                    <a:p>
                      <a:r>
                        <a:rPr lang="en-IN" sz="1700">
                          <a:effectLst/>
                        </a:rPr>
                        <a:t>2.2</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2018-12-04</a:t>
                      </a:r>
                      <a:r>
                        <a:rPr lang="en-IN" sz="1700" b="0" i="0" u="none" strike="noStrike" baseline="30000">
                          <a:solidFill>
                            <a:srgbClr val="0645AD"/>
                          </a:solidFill>
                          <a:effectLst/>
                          <a:hlinkClick r:id="rId5"/>
                        </a:rPr>
                        <a:t>[8]</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2019-12-23</a:t>
                      </a:r>
                      <a:r>
                        <a:rPr lang="en-IN" sz="1700" b="0" i="0" u="none" strike="noStrike" baseline="30000">
                          <a:solidFill>
                            <a:srgbClr val="0645AD"/>
                          </a:solidFill>
                          <a:effectLst/>
                          <a:hlinkClick r:id="rId5"/>
                        </a:rPr>
                        <a:t>[9]</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700">
                          <a:effectLst/>
                        </a:rPr>
                        <a:t>Visual Studio 2017 15.9 and </a:t>
                      </a:r>
                      <a:r>
                        <a:rPr lang="en-US" sz="1700" u="none" strike="noStrike">
                          <a:solidFill>
                            <a:srgbClr val="0645AD"/>
                          </a:solidFill>
                          <a:effectLst/>
                          <a:hlinkClick r:id="rId6" tooltip="Visual Studio 2019"/>
                        </a:rPr>
                        <a:t>2019</a:t>
                      </a:r>
                      <a:r>
                        <a:rPr lang="en-US" sz="1700">
                          <a:effectLst/>
                        </a:rPr>
                        <a:t> 16.0 preview 1</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59617460"/>
                  </a:ext>
                </a:extLst>
              </a:tr>
              <a:tr h="632696">
                <a:tc>
                  <a:txBody>
                    <a:bodyPr/>
                    <a:lstStyle/>
                    <a:p>
                      <a:r>
                        <a:rPr lang="en-IN" sz="1700">
                          <a:effectLst/>
                        </a:rPr>
                        <a:t>3.0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2019-09-23</a:t>
                      </a:r>
                      <a:r>
                        <a:rPr lang="en-IN" sz="1700" b="0" i="0" u="none" strike="noStrike" baseline="30000">
                          <a:solidFill>
                            <a:srgbClr val="0645AD"/>
                          </a:solidFill>
                          <a:effectLst/>
                          <a:hlinkClick r:id="rId5"/>
                        </a:rPr>
                        <a:t>[10]</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2020-03-03</a:t>
                      </a:r>
                      <a:r>
                        <a:rPr lang="en-IN" sz="1700" b="0" i="0" u="none" strike="noStrike" baseline="30000">
                          <a:solidFill>
                            <a:srgbClr val="0645AD"/>
                          </a:solidFill>
                          <a:effectLst/>
                          <a:hlinkClick r:id="rId5"/>
                        </a:rPr>
                        <a:t>[9]</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700">
                          <a:effectLst/>
                        </a:rPr>
                        <a:t>Visual Studio 2017 and 2019</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4252779635"/>
                  </a:ext>
                </a:extLst>
              </a:tr>
              <a:tr h="377981">
                <a:tc>
                  <a:txBody>
                    <a:bodyPr/>
                    <a:lstStyle/>
                    <a:p>
                      <a:r>
                        <a:rPr lang="en-IN" sz="1700">
                          <a:effectLst/>
                        </a:rPr>
                        <a:t>3.1 </a:t>
                      </a:r>
                      <a:r>
                        <a:rPr lang="en-IN" sz="1700" u="none" strike="noStrike">
                          <a:solidFill>
                            <a:srgbClr val="0645AD"/>
                          </a:solidFill>
                          <a:effectLst/>
                          <a:hlinkClick r:id="rId4" tooltip="Long-term support"/>
                        </a:rPr>
                        <a:t>long-term support</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EF8C6"/>
                    </a:solidFill>
                  </a:tcPr>
                </a:tc>
                <a:tc>
                  <a:txBody>
                    <a:bodyPr/>
                    <a:lstStyle/>
                    <a:p>
                      <a:r>
                        <a:rPr lang="en-IN" sz="1700">
                          <a:effectLst/>
                        </a:rPr>
                        <a:t>2019-12-03</a:t>
                      </a:r>
                      <a:r>
                        <a:rPr lang="en-IN" sz="1700" b="0" i="0" u="none" strike="noStrike" baseline="30000">
                          <a:solidFill>
                            <a:srgbClr val="0645AD"/>
                          </a:solidFill>
                          <a:effectLst/>
                          <a:hlinkClick r:id="rId5"/>
                        </a:rPr>
                        <a:t>[11]</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2022-12-03</a:t>
                      </a:r>
                      <a:r>
                        <a:rPr lang="en-IN" sz="1700" b="0" i="0" u="none" strike="noStrike" baseline="30000">
                          <a:solidFill>
                            <a:srgbClr val="0645AD"/>
                          </a:solidFill>
                          <a:effectLst/>
                          <a:hlinkClick r:id="rId5"/>
                        </a:rPr>
                        <a:t>[9]</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2019</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2434451610"/>
                  </a:ext>
                </a:extLst>
              </a:tr>
              <a:tr h="377981">
                <a:tc>
                  <a:txBody>
                    <a:bodyPr/>
                    <a:lstStyle/>
                    <a:p>
                      <a:r>
                        <a:rPr lang="en-IN" sz="1700" dirty="0">
                          <a:effectLst/>
                        </a:rPr>
                        <a:t>5.0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2020-11-10</a:t>
                      </a:r>
                      <a:r>
                        <a:rPr lang="en-IN" sz="1700" b="0" i="0" u="none" strike="noStrike" baseline="30000">
                          <a:solidFill>
                            <a:srgbClr val="0645AD"/>
                          </a:solidFill>
                          <a:effectLst/>
                          <a:hlinkClick r:id="rId5"/>
                        </a:rPr>
                        <a:t>[12]</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2022-05-08</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2019 16.8</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3659506759"/>
                  </a:ext>
                </a:extLst>
              </a:tr>
              <a:tr h="377981">
                <a:tc>
                  <a:txBody>
                    <a:bodyPr/>
                    <a:lstStyle/>
                    <a:p>
                      <a:r>
                        <a:rPr lang="en-IN" sz="1700" b="1">
                          <a:effectLst/>
                        </a:rPr>
                        <a:t>6.0</a:t>
                      </a:r>
                      <a:r>
                        <a:rPr lang="en-IN" sz="1700">
                          <a:effectLst/>
                        </a:rPr>
                        <a:t> </a:t>
                      </a:r>
                      <a:r>
                        <a:rPr lang="en-IN" sz="1700" u="none" strike="noStrike">
                          <a:solidFill>
                            <a:srgbClr val="0645AD"/>
                          </a:solidFill>
                          <a:effectLst/>
                          <a:hlinkClick r:id="rId4" tooltip="Long-term support"/>
                        </a:rPr>
                        <a:t>long-term support</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D4F4B4"/>
                    </a:solidFill>
                  </a:tcPr>
                </a:tc>
                <a:tc>
                  <a:txBody>
                    <a:bodyPr/>
                    <a:lstStyle/>
                    <a:p>
                      <a:r>
                        <a:rPr lang="en-IN" sz="1700">
                          <a:effectLst/>
                        </a:rPr>
                        <a:t>2021-11-08</a:t>
                      </a:r>
                      <a:r>
                        <a:rPr lang="en-IN" sz="1700" b="0" i="0" u="none" strike="noStrike" baseline="30000">
                          <a:solidFill>
                            <a:srgbClr val="0645AD"/>
                          </a:solidFill>
                          <a:effectLst/>
                          <a:hlinkClick r:id="rId5"/>
                        </a:rPr>
                        <a:t>[13]</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dirty="0">
                          <a:effectLst/>
                        </a:rPr>
                        <a:t>2024-11-08</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dirty="0">
                          <a:effectLst/>
                        </a:rPr>
                        <a:t>Visual Studio 2022</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4235573636"/>
                  </a:ext>
                </a:extLst>
              </a:tr>
            </a:tbl>
          </a:graphicData>
        </a:graphic>
      </p:graphicFrame>
    </p:spTree>
    <p:extLst>
      <p:ext uri="{BB962C8B-B14F-4D97-AF65-F5344CB8AC3E}">
        <p14:creationId xmlns:p14="http://schemas.microsoft.com/office/powerpoint/2010/main" xmlns="" val="1507597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EEFDC-790E-4E47-A515-1EBCF1F2F2CD}"/>
              </a:ext>
            </a:extLst>
          </p:cNvPr>
          <p:cNvSpPr>
            <a:spLocks noGrp="1"/>
          </p:cNvSpPr>
          <p:nvPr>
            <p:ph type="title"/>
          </p:nvPr>
        </p:nvSpPr>
        <p:spPr/>
        <p:txBody>
          <a:bodyPr anchor="ctr">
            <a:normAutofit/>
          </a:bodyPr>
          <a:lstStyle/>
          <a:p>
            <a:r>
              <a:rPr lang="en-IN" b="1" i="0" dirty="0">
                <a:effectLst/>
              </a:rPr>
              <a:t>ASP.NET Core </a:t>
            </a:r>
            <a:r>
              <a:rPr lang="en-IN" b="1" i="0" dirty="0" err="1">
                <a:effectLst/>
              </a:rPr>
              <a:t>Architecure</a:t>
            </a:r>
            <a:endParaRPr lang="en-US" dirty="0"/>
          </a:p>
        </p:txBody>
      </p:sp>
      <p:sp>
        <p:nvSpPr>
          <p:cNvPr id="16" name="Content Placeholder 15">
            <a:extLst>
              <a:ext uri="{FF2B5EF4-FFF2-40B4-BE49-F238E27FC236}">
                <a16:creationId xmlns:a16="http://schemas.microsoft.com/office/drawing/2014/main" xmlns="" id="{C110FDCF-2EC3-46D4-A98B-824D58833898}"/>
              </a:ext>
            </a:extLst>
          </p:cNvPr>
          <p:cNvSpPr>
            <a:spLocks noGrp="1"/>
          </p:cNvSpPr>
          <p:nvPr>
            <p:ph sz="half" idx="1"/>
          </p:nvPr>
        </p:nvSpPr>
        <p:spPr>
          <a:xfrm>
            <a:off x="623018" y="1151629"/>
            <a:ext cx="8365706" cy="4525963"/>
          </a:xfrm>
        </p:spPr>
        <p:txBody>
          <a:bodyPr>
            <a:normAutofit/>
          </a:bodyPr>
          <a:lstStyle/>
          <a:p>
            <a:r>
              <a:rPr lang="en-US" b="0" i="0" dirty="0">
                <a:effectLst/>
              </a:rPr>
              <a:t>ASP Core is a new version of ASP that became available open-source and can be executed not only on Windows but also on Linux and Mac. With this update, ASP.NET became increasingly more available to teams who usually work outside of the Microsoft ecosystem. </a:t>
            </a:r>
            <a:endParaRPr lang="en-US" dirty="0"/>
          </a:p>
        </p:txBody>
      </p:sp>
      <p:pic>
        <p:nvPicPr>
          <p:cNvPr id="1026" name="Picture 2" descr="Core’s architecture">
            <a:extLst>
              <a:ext uri="{FF2B5EF4-FFF2-40B4-BE49-F238E27FC236}">
                <a16:creationId xmlns:a16="http://schemas.microsoft.com/office/drawing/2014/main" xmlns="" id="{AFCAB467-31C0-4E85-B693-C7C03C988139}"/>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b="10834"/>
          <a:stretch>
            <a:fillRect/>
          </a:stretch>
        </p:blipFill>
        <p:spPr bwMode="auto">
          <a:xfrm>
            <a:off x="2977550" y="3751926"/>
            <a:ext cx="5181600" cy="2597116"/>
          </a:xfrm>
          <a:prstGeom prst="rect">
            <a:avLst/>
          </a:prstGeom>
          <a:solidFill>
            <a:srgbClr val="FFFFFF"/>
          </a:solidFill>
        </p:spPr>
      </p:pic>
    </p:spTree>
    <p:extLst>
      <p:ext uri="{BB962C8B-B14F-4D97-AF65-F5344CB8AC3E}">
        <p14:creationId xmlns:p14="http://schemas.microsoft.com/office/powerpoint/2010/main" xmlns="" val="1994925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EEFDC-790E-4E47-A515-1EBCF1F2F2CD}"/>
              </a:ext>
            </a:extLst>
          </p:cNvPr>
          <p:cNvSpPr>
            <a:spLocks noGrp="1"/>
          </p:cNvSpPr>
          <p:nvPr>
            <p:ph type="title"/>
          </p:nvPr>
        </p:nvSpPr>
        <p:spPr/>
        <p:txBody>
          <a:bodyPr/>
          <a:lstStyle/>
          <a:p>
            <a:pPr algn="l"/>
            <a:r>
              <a:rPr lang="en-IN" b="1" i="0" dirty="0">
                <a:solidFill>
                  <a:srgbClr val="252525"/>
                </a:solidFill>
                <a:effectLst/>
                <a:latin typeface="GothamPro"/>
              </a:rPr>
              <a:t>Architecture</a:t>
            </a:r>
          </a:p>
        </p:txBody>
      </p:sp>
      <p:sp>
        <p:nvSpPr>
          <p:cNvPr id="16" name="Content Placeholder 15">
            <a:extLst>
              <a:ext uri="{FF2B5EF4-FFF2-40B4-BE49-F238E27FC236}">
                <a16:creationId xmlns:a16="http://schemas.microsoft.com/office/drawing/2014/main" xmlns="" id="{C110FDCF-2EC3-46D4-A98B-824D58833898}"/>
              </a:ext>
            </a:extLst>
          </p:cNvPr>
          <p:cNvSpPr>
            <a:spLocks noGrp="1"/>
          </p:cNvSpPr>
          <p:nvPr>
            <p:ph idx="1"/>
          </p:nvPr>
        </p:nvSpPr>
        <p:spPr/>
        <p:txBody>
          <a:bodyPr>
            <a:normAutofit fontScale="77500" lnSpcReduction="20000"/>
          </a:bodyPr>
          <a:lstStyle/>
          <a:p>
            <a:pPr marL="457200" indent="-457200" algn="l">
              <a:buFont typeface="+mj-lt"/>
              <a:buAutoNum type="arabicPeriod"/>
            </a:pPr>
            <a:r>
              <a:rPr lang="en-US" b="0" i="0" dirty="0">
                <a:solidFill>
                  <a:srgbClr val="252525"/>
                </a:solidFill>
                <a:effectLst/>
                <a:latin typeface="GothamPro"/>
              </a:rPr>
              <a:t>ASP.NET Core is a Cloud platform where teams can build web and cross-platform apps from any OS. This version is a combination of Model-View Controller and </a:t>
            </a:r>
            <a:r>
              <a:rPr lang="en-US" b="0" i="0" u="none" strike="noStrike" dirty="0">
                <a:solidFill>
                  <a:srgbClr val="3F60FA"/>
                </a:solidFill>
                <a:effectLst/>
                <a:latin typeface="GothamPro"/>
                <a:hlinkClick r:id="rId2"/>
              </a:rPr>
              <a:t>WEB API</a:t>
            </a:r>
            <a:r>
              <a:rPr lang="en-US" b="0" i="0" dirty="0">
                <a:solidFill>
                  <a:srgbClr val="252525"/>
                </a:solidFill>
                <a:effectLst/>
                <a:latin typeface="GothamPro"/>
              </a:rPr>
              <a:t> within a unified development system. </a:t>
            </a:r>
          </a:p>
          <a:p>
            <a:pPr marL="457200" indent="-457200" algn="l">
              <a:buFont typeface="+mj-lt"/>
              <a:buAutoNum type="arabicPeriod"/>
            </a:pPr>
            <a:r>
              <a:rPr lang="en-US" b="0" i="0" dirty="0">
                <a:solidFill>
                  <a:srgbClr val="252525"/>
                </a:solidFill>
                <a:effectLst/>
                <a:latin typeface="GothamPro"/>
              </a:rPr>
              <a:t>With ASP Core’s MVC, users can do model binding and validation for their requests, automatically establishing parameters and converting values. Additionally, the framework supports filtering that automatically detects invalid models and blocks them for future sessions. </a:t>
            </a:r>
          </a:p>
          <a:p>
            <a:pPr marL="457200" indent="-457200" algn="l">
              <a:buFont typeface="+mj-lt"/>
              <a:buAutoNum type="arabicPeriod"/>
            </a:pPr>
            <a:r>
              <a:rPr lang="en-US" b="0" i="0" dirty="0">
                <a:solidFill>
                  <a:srgbClr val="252525"/>
                </a:solidFill>
                <a:effectLst/>
                <a:latin typeface="GothamPro"/>
              </a:rPr>
              <a:t>What used to be “References” in ASP.NET, became a Dependencies folder in ASP.NET Core. Right as you start creating the application, the platform demonstrates all default dependencies and allows you to track their increase or decrease. </a:t>
            </a:r>
          </a:p>
          <a:p>
            <a:endParaRPr lang="en-US" dirty="0"/>
          </a:p>
        </p:txBody>
      </p:sp>
    </p:spTree>
    <p:extLst>
      <p:ext uri="{BB962C8B-B14F-4D97-AF65-F5344CB8AC3E}">
        <p14:creationId xmlns:p14="http://schemas.microsoft.com/office/powerpoint/2010/main" xmlns="" val="2290764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EEFDC-790E-4E47-A515-1EBCF1F2F2CD}"/>
              </a:ext>
            </a:extLst>
          </p:cNvPr>
          <p:cNvSpPr>
            <a:spLocks noGrp="1"/>
          </p:cNvSpPr>
          <p:nvPr>
            <p:ph type="title"/>
          </p:nvPr>
        </p:nvSpPr>
        <p:spPr/>
        <p:txBody>
          <a:bodyPr/>
          <a:lstStyle/>
          <a:p>
            <a:pPr algn="l"/>
            <a:r>
              <a:rPr lang="en-US" b="1" i="0" dirty="0">
                <a:solidFill>
                  <a:srgbClr val="252525"/>
                </a:solidFill>
                <a:effectLst/>
                <a:latin typeface="GothamPro"/>
              </a:rPr>
              <a:t>Benefits of Using ASP.NET Core</a:t>
            </a:r>
          </a:p>
        </p:txBody>
      </p:sp>
      <p:sp>
        <p:nvSpPr>
          <p:cNvPr id="16" name="Content Placeholder 15">
            <a:extLst>
              <a:ext uri="{FF2B5EF4-FFF2-40B4-BE49-F238E27FC236}">
                <a16:creationId xmlns:a16="http://schemas.microsoft.com/office/drawing/2014/main" xmlns="" id="{C110FDCF-2EC3-46D4-A98B-824D58833898}"/>
              </a:ext>
            </a:extLst>
          </p:cNvPr>
          <p:cNvSpPr>
            <a:spLocks noGrp="1"/>
          </p:cNvSpPr>
          <p:nvPr>
            <p:ph idx="1"/>
          </p:nvPr>
        </p:nvSpPr>
        <p:spPr/>
        <p:txBody>
          <a:bodyPr/>
          <a:lstStyle/>
          <a:p>
            <a:pPr algn="l">
              <a:buFont typeface="Arial" panose="020B0604020202020204" pitchFamily="34" charset="0"/>
              <a:buChar char="•"/>
            </a:pPr>
            <a:r>
              <a:rPr lang="en-US" b="0" i="0" dirty="0">
                <a:solidFill>
                  <a:srgbClr val="252525"/>
                </a:solidFill>
                <a:effectLst/>
                <a:latin typeface="GothamPro"/>
              </a:rPr>
              <a:t>Clear structure: the platform allows breaking applications into multiple layers, using clear architecture templates, manage business logic, and UI files. </a:t>
            </a:r>
          </a:p>
          <a:p>
            <a:pPr algn="l">
              <a:buFont typeface="Arial" panose="020B0604020202020204" pitchFamily="34" charset="0"/>
              <a:buChar char="•"/>
            </a:pPr>
            <a:r>
              <a:rPr lang="en-US" b="0" i="0" dirty="0">
                <a:solidFill>
                  <a:srgbClr val="252525"/>
                </a:solidFill>
                <a:effectLst/>
                <a:latin typeface="GothamPro"/>
              </a:rPr>
              <a:t>Features are structured in </a:t>
            </a:r>
            <a:r>
              <a:rPr lang="en-US" b="0" i="0" u="none" strike="noStrike" dirty="0">
                <a:solidFill>
                  <a:srgbClr val="3F60FA"/>
                </a:solidFill>
                <a:effectLst/>
                <a:latin typeface="GothamPro"/>
                <a:hlinkClick r:id="rId2"/>
              </a:rPr>
              <a:t>Views and Controllers</a:t>
            </a:r>
            <a:r>
              <a:rPr lang="en-US" b="0" i="0" dirty="0">
                <a:solidFill>
                  <a:srgbClr val="252525"/>
                </a:solidFill>
                <a:effectLst/>
                <a:latin typeface="GothamPro"/>
              </a:rPr>
              <a:t>. Developers can organize functionality by feature folders, create separate Areas with standalone sets of Views and Controllers.</a:t>
            </a:r>
          </a:p>
          <a:p>
            <a:endParaRPr lang="en-US" dirty="0"/>
          </a:p>
        </p:txBody>
      </p:sp>
    </p:spTree>
    <p:extLst>
      <p:ext uri="{BB962C8B-B14F-4D97-AF65-F5344CB8AC3E}">
        <p14:creationId xmlns:p14="http://schemas.microsoft.com/office/powerpoint/2010/main" xmlns="" val="3831331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EEFDC-790E-4E47-A515-1EBCF1F2F2CD}"/>
              </a:ext>
            </a:extLst>
          </p:cNvPr>
          <p:cNvSpPr>
            <a:spLocks noGrp="1"/>
          </p:cNvSpPr>
          <p:nvPr>
            <p:ph type="title"/>
          </p:nvPr>
        </p:nvSpPr>
        <p:spPr/>
        <p:txBody>
          <a:bodyPr>
            <a:normAutofit fontScale="90000"/>
          </a:bodyPr>
          <a:lstStyle/>
          <a:p>
            <a:r>
              <a:rPr lang="en-US" b="0" i="0" dirty="0">
                <a:solidFill>
                  <a:srgbClr val="252525"/>
                </a:solidFill>
                <a:effectLst/>
                <a:latin typeface="GothamPro"/>
              </a:rPr>
              <a:t>What is the difference between ASP.NET and ASP.NET Core?</a:t>
            </a:r>
            <a:endParaRPr lang="en-US" dirty="0"/>
          </a:p>
        </p:txBody>
      </p:sp>
      <p:pic>
        <p:nvPicPr>
          <p:cNvPr id="2052" name="Picture 4" descr="ASP.Net vs ASP.Net Core">
            <a:extLst>
              <a:ext uri="{FF2B5EF4-FFF2-40B4-BE49-F238E27FC236}">
                <a16:creationId xmlns:a16="http://schemas.microsoft.com/office/drawing/2014/main" xmlns="" id="{690C9FFE-2EB1-4E55-87A9-7B6905F98B5A}"/>
              </a:ext>
            </a:extLst>
          </p:cNvPr>
          <p:cNvPicPr>
            <a:picLocks noGrp="1" noChangeAspect="1" noChangeArrowheads="1"/>
          </p:cNvPicPr>
          <p:nvPr>
            <p:ph idx="1"/>
          </p:nvPr>
        </p:nvPicPr>
        <p:blipFill rotWithShape="1">
          <a:blip r:embed="rId2" cstate="print">
            <a:extLst>
              <a:ext uri="{28A0092B-C50C-407E-A947-70E740481C1C}">
                <a14:useLocalDpi xmlns:a14="http://schemas.microsoft.com/office/drawing/2010/main" xmlns="" val="0"/>
              </a:ext>
            </a:extLst>
          </a:blip>
          <a:srcRect b="26790"/>
          <a:stretch/>
        </p:blipFill>
        <p:spPr bwMode="auto">
          <a:xfrm>
            <a:off x="650846" y="802684"/>
            <a:ext cx="10448924" cy="55009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3594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lstStyle/>
          <a:p>
            <a:r>
              <a:rPr lang="en-US" dirty="0"/>
              <a:t>New Project </a:t>
            </a:r>
          </a:p>
        </p:txBody>
      </p:sp>
      <p:pic>
        <p:nvPicPr>
          <p:cNvPr id="5" name="Content Placeholder 4">
            <a:extLst>
              <a:ext uri="{FF2B5EF4-FFF2-40B4-BE49-F238E27FC236}">
                <a16:creationId xmlns:a16="http://schemas.microsoft.com/office/drawing/2014/main" xmlns="" id="{C8BEA2FE-A9B5-4D7A-B4DF-56F081E0B827}"/>
              </a:ext>
            </a:extLst>
          </p:cNvPr>
          <p:cNvPicPr>
            <a:picLocks noGrp="1" noChangeAspect="1"/>
          </p:cNvPicPr>
          <p:nvPr>
            <p:ph idx="1"/>
          </p:nvPr>
        </p:nvPicPr>
        <p:blipFill>
          <a:blip r:embed="rId2" cstate="print"/>
          <a:stretch>
            <a:fillRect/>
          </a:stretch>
        </p:blipFill>
        <p:spPr>
          <a:xfrm>
            <a:off x="488272" y="1252538"/>
            <a:ext cx="9188387" cy="5054600"/>
          </a:xfrm>
        </p:spPr>
      </p:pic>
    </p:spTree>
    <p:extLst>
      <p:ext uri="{BB962C8B-B14F-4D97-AF65-F5344CB8AC3E}">
        <p14:creationId xmlns:p14="http://schemas.microsoft.com/office/powerpoint/2010/main" xmlns="" val="2341367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2369</TotalTime>
  <Words>1111</Words>
  <Application>Microsoft Office PowerPoint</Application>
  <PresentationFormat>Custom</PresentationFormat>
  <Paragraphs>134</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Agenda</vt:lpstr>
      <vt:lpstr>ASP.NET Core</vt:lpstr>
      <vt:lpstr>What Is ASP.NET Core? </vt:lpstr>
      <vt:lpstr>Slide 4</vt:lpstr>
      <vt:lpstr>ASP.NET Core Architecure</vt:lpstr>
      <vt:lpstr>Architecture</vt:lpstr>
      <vt:lpstr>Benefits of Using ASP.NET Core</vt:lpstr>
      <vt:lpstr>What is the difference between ASP.NET and ASP.NET Core?</vt:lpstr>
      <vt:lpstr>New Project </vt:lpstr>
      <vt:lpstr>Hosting Of Web Application:</vt:lpstr>
      <vt:lpstr>Slide 11</vt:lpstr>
      <vt:lpstr>Slide 12</vt:lpstr>
      <vt:lpstr>Slide 13</vt:lpstr>
      <vt:lpstr>Slide 14</vt:lpstr>
      <vt:lpstr>Startup Class in ASP.NET Core Application:</vt:lpstr>
      <vt:lpstr>Slide 16</vt:lpstr>
      <vt:lpstr>Comparison</vt:lpstr>
      <vt:lpstr>Understanding LaunchSettings.json file in ASP.NET Core</vt:lpstr>
      <vt:lpstr>Understanding LaunchSettings.json file in ASP.NET Core</vt:lpstr>
      <vt:lpstr>Slide 20</vt:lpstr>
      <vt:lpstr>Slide 21</vt:lpstr>
      <vt:lpstr>ASP.NET Core appsettings.json file</vt:lpstr>
      <vt:lpstr>ConfigureServices() method in ASP.NET Core Startup class</vt:lpstr>
      <vt:lpstr>What is Middleware?</vt:lpstr>
      <vt:lpstr>Slide 25</vt:lpstr>
      <vt:lpstr>Main Method in asp.net MVC and Program File </vt:lpstr>
      <vt:lpstr>CreateDefaultBuilder() Method</vt:lpstr>
      <vt:lpstr>StarutUp class and StartUp File</vt:lpstr>
      <vt:lpstr>Thank You</vt:lpstr>
      <vt:lpstr>Dotnet CLI interface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Campaign</dc:title>
  <dc:creator>Manish Corriea</dc:creator>
  <cp:lastModifiedBy>HP</cp:lastModifiedBy>
  <cp:revision>63</cp:revision>
  <dcterms:created xsi:type="dcterms:W3CDTF">2019-03-07T07:10:25Z</dcterms:created>
  <dcterms:modified xsi:type="dcterms:W3CDTF">2023-11-03T15:25:09Z</dcterms:modified>
</cp:coreProperties>
</file>